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94" d="100"/>
          <a:sy n="94" d="100"/>
        </p:scale>
        <p:origin x="269"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6808707-85D3-46B2-9189-66F7BF500099}" type="datetimeFigureOut">
              <a:rPr lang="de-DE" smtClean="0"/>
              <a:t>21.09.2015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834354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808707-85D3-46B2-9189-66F7BF500099}" type="datetimeFigureOut">
              <a:rPr lang="de-DE" smtClean="0"/>
              <a:t>21.09.2015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3925166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808707-85D3-46B2-9189-66F7BF500099}" type="datetimeFigureOut">
              <a:rPr lang="de-DE" smtClean="0"/>
              <a:t>21.09.2015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171548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808707-85D3-46B2-9189-66F7BF500099}" type="datetimeFigureOut">
              <a:rPr lang="de-DE" smtClean="0"/>
              <a:t>21.09.2015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205159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86808707-85D3-46B2-9189-66F7BF500099}" type="datetimeFigureOut">
              <a:rPr lang="de-DE" smtClean="0"/>
              <a:t>21.09.2015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921877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6808707-85D3-46B2-9189-66F7BF500099}" type="datetimeFigureOut">
              <a:rPr lang="de-DE" smtClean="0"/>
              <a:t>21.09.2015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2101007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6808707-85D3-46B2-9189-66F7BF500099}" type="datetimeFigureOut">
              <a:rPr lang="de-DE" smtClean="0"/>
              <a:t>21.09.2015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277966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6808707-85D3-46B2-9189-66F7BF500099}" type="datetimeFigureOut">
              <a:rPr lang="de-DE" smtClean="0"/>
              <a:t>21.09.2015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2252856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6808707-85D3-46B2-9189-66F7BF500099}" type="datetimeFigureOut">
              <a:rPr lang="de-DE" smtClean="0"/>
              <a:t>21.09.2015</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3996946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6808707-85D3-46B2-9189-66F7BF500099}" type="datetimeFigureOut">
              <a:rPr lang="de-DE" smtClean="0"/>
              <a:t>21.09.2015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3538985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Textmasterformat bearbeiten</a:t>
            </a:r>
          </a:p>
        </p:txBody>
      </p:sp>
      <p:sp>
        <p:nvSpPr>
          <p:cNvPr id="5" name="Datumsplatzhalter 4"/>
          <p:cNvSpPr>
            <a:spLocks noGrp="1"/>
          </p:cNvSpPr>
          <p:nvPr>
            <p:ph type="dt" sz="half" idx="10"/>
          </p:nvPr>
        </p:nvSpPr>
        <p:spPr/>
        <p:txBody>
          <a:bodyPr/>
          <a:lstStyle/>
          <a:p>
            <a:fld id="{86808707-85D3-46B2-9189-66F7BF500099}" type="datetimeFigureOut">
              <a:rPr lang="de-DE" smtClean="0"/>
              <a:t>21.09.2015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5468C4E9-114B-49BC-B627-B0C0CFC93094}" type="slidenum">
              <a:rPr lang="de-DE" smtClean="0"/>
              <a:t>‹Nr.›</a:t>
            </a:fld>
            <a:endParaRPr lang="de-DE"/>
          </a:p>
        </p:txBody>
      </p:sp>
    </p:spTree>
    <p:extLst>
      <p:ext uri="{BB962C8B-B14F-4D97-AF65-F5344CB8AC3E}">
        <p14:creationId xmlns:p14="http://schemas.microsoft.com/office/powerpoint/2010/main" val="409648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808707-85D3-46B2-9189-66F7BF500099}" type="datetimeFigureOut">
              <a:rPr lang="de-DE" smtClean="0"/>
              <a:t>21.09.2015</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8C4E9-114B-49BC-B627-B0C0CFC93094}" type="slidenum">
              <a:rPr lang="de-DE" smtClean="0"/>
              <a:t>‹Nr.›</a:t>
            </a:fld>
            <a:endParaRPr lang="de-DE"/>
          </a:p>
        </p:txBody>
      </p:sp>
    </p:spTree>
    <p:extLst>
      <p:ext uri="{BB962C8B-B14F-4D97-AF65-F5344CB8AC3E}">
        <p14:creationId xmlns:p14="http://schemas.microsoft.com/office/powerpoint/2010/main" val="10149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atev.de/gobd"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87239" y="419695"/>
            <a:ext cx="8213824" cy="863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087934" rtl="0" fontAlgn="base">
              <a:spcBef>
                <a:spcPct val="0"/>
              </a:spcBef>
              <a:spcAft>
                <a:spcPct val="0"/>
              </a:spcAft>
              <a:defRPr sz="2250">
                <a:solidFill>
                  <a:srgbClr val="007E8C"/>
                </a:solidFill>
                <a:latin typeface="+mj-lt"/>
                <a:ea typeface="+mj-ea"/>
                <a:cs typeface="+mj-cs"/>
              </a:defRPr>
            </a:lvl1pPr>
            <a:lvl2pPr algn="l" defTabSz="1087934" rtl="0" fontAlgn="base">
              <a:spcBef>
                <a:spcPct val="0"/>
              </a:spcBef>
              <a:spcAft>
                <a:spcPct val="0"/>
              </a:spcAft>
              <a:defRPr sz="2250">
                <a:solidFill>
                  <a:srgbClr val="007E8C"/>
                </a:solidFill>
                <a:latin typeface="Verdana" pitchFamily="34" charset="0"/>
              </a:defRPr>
            </a:lvl2pPr>
            <a:lvl3pPr algn="l" defTabSz="1087934" rtl="0" fontAlgn="base">
              <a:spcBef>
                <a:spcPct val="0"/>
              </a:spcBef>
              <a:spcAft>
                <a:spcPct val="0"/>
              </a:spcAft>
              <a:defRPr sz="2250">
                <a:solidFill>
                  <a:srgbClr val="007E8C"/>
                </a:solidFill>
                <a:latin typeface="Verdana" pitchFamily="34" charset="0"/>
              </a:defRPr>
            </a:lvl3pPr>
            <a:lvl4pPr algn="l" defTabSz="1087934" rtl="0" fontAlgn="base">
              <a:spcBef>
                <a:spcPct val="0"/>
              </a:spcBef>
              <a:spcAft>
                <a:spcPct val="0"/>
              </a:spcAft>
              <a:defRPr sz="2250">
                <a:solidFill>
                  <a:srgbClr val="007E8C"/>
                </a:solidFill>
                <a:latin typeface="Verdana" pitchFamily="34" charset="0"/>
              </a:defRPr>
            </a:lvl4pPr>
            <a:lvl5pPr algn="l" defTabSz="1087934" rtl="0" fontAlgn="base">
              <a:spcBef>
                <a:spcPct val="0"/>
              </a:spcBef>
              <a:spcAft>
                <a:spcPct val="0"/>
              </a:spcAft>
              <a:defRPr sz="2250">
                <a:solidFill>
                  <a:srgbClr val="007E8C"/>
                </a:solidFill>
                <a:latin typeface="Verdana" pitchFamily="34" charset="0"/>
              </a:defRPr>
            </a:lvl5pPr>
            <a:lvl6pPr marL="428625" algn="l" defTabSz="1087934" rtl="0" fontAlgn="base">
              <a:spcBef>
                <a:spcPct val="0"/>
              </a:spcBef>
              <a:spcAft>
                <a:spcPct val="0"/>
              </a:spcAft>
              <a:defRPr sz="2250">
                <a:solidFill>
                  <a:srgbClr val="007E8C"/>
                </a:solidFill>
                <a:latin typeface="Verdana" pitchFamily="34" charset="0"/>
              </a:defRPr>
            </a:lvl6pPr>
            <a:lvl7pPr marL="857250" algn="l" defTabSz="1087934" rtl="0" fontAlgn="base">
              <a:spcBef>
                <a:spcPct val="0"/>
              </a:spcBef>
              <a:spcAft>
                <a:spcPct val="0"/>
              </a:spcAft>
              <a:defRPr sz="2250">
                <a:solidFill>
                  <a:srgbClr val="007E8C"/>
                </a:solidFill>
                <a:latin typeface="Verdana" pitchFamily="34" charset="0"/>
              </a:defRPr>
            </a:lvl7pPr>
            <a:lvl8pPr marL="1285875" algn="l" defTabSz="1087934" rtl="0" fontAlgn="base">
              <a:spcBef>
                <a:spcPct val="0"/>
              </a:spcBef>
              <a:spcAft>
                <a:spcPct val="0"/>
              </a:spcAft>
              <a:defRPr sz="2250">
                <a:solidFill>
                  <a:srgbClr val="007E8C"/>
                </a:solidFill>
                <a:latin typeface="Verdana" pitchFamily="34" charset="0"/>
              </a:defRPr>
            </a:lvl8pPr>
            <a:lvl9pPr marL="1714500" algn="l" defTabSz="1087934" rtl="0" fontAlgn="base">
              <a:spcBef>
                <a:spcPct val="0"/>
              </a:spcBef>
              <a:spcAft>
                <a:spcPct val="0"/>
              </a:spcAft>
              <a:defRPr sz="2250">
                <a:solidFill>
                  <a:srgbClr val="007E8C"/>
                </a:solidFill>
                <a:latin typeface="Verdana" pitchFamily="34" charset="0"/>
              </a:defRPr>
            </a:lvl9pPr>
          </a:lstStyle>
          <a:p>
            <a:pPr marL="0" marR="0" lvl="0" indent="0" algn="l" defTabSz="1087934" rtl="0" eaLnBrk="1" fontAlgn="base" latinLnBrk="0" hangingPunct="1">
              <a:lnSpc>
                <a:spcPct val="100000"/>
              </a:lnSpc>
              <a:spcBef>
                <a:spcPct val="0"/>
              </a:spcBef>
              <a:spcAft>
                <a:spcPct val="0"/>
              </a:spcAft>
              <a:buClrTx/>
              <a:buSzTx/>
              <a:buFontTx/>
              <a:buNone/>
              <a:tabLst/>
              <a:defRPr/>
            </a:pPr>
            <a:r>
              <a:rPr kumimoji="0" lang="de-DE" sz="2250" b="0" i="0" u="none" strike="noStrike" kern="0" cap="none" spc="0" normalizeH="0" baseline="0" noProof="0" smtClean="0">
                <a:ln>
                  <a:noFill/>
                </a:ln>
                <a:solidFill>
                  <a:srgbClr val="007E8C"/>
                </a:solidFill>
                <a:effectLst/>
                <a:uLnTx/>
                <a:uFillTx/>
                <a:latin typeface="Verdana"/>
                <a:ea typeface="+mj-ea"/>
                <a:cs typeface="+mj-cs"/>
              </a:rPr>
              <a:t>Wesentliche Änderungen und Schwerpunkte der GoBD</a:t>
            </a:r>
            <a:endParaRPr kumimoji="0" lang="de-DE" sz="2250" b="0" i="0" u="none" strike="noStrike" kern="0" cap="none" spc="0" normalizeH="0" baseline="0" noProof="0" dirty="0">
              <a:ln>
                <a:noFill/>
              </a:ln>
              <a:solidFill>
                <a:srgbClr val="007E8C"/>
              </a:solidFill>
              <a:effectLst/>
              <a:uLnTx/>
              <a:uFillTx/>
              <a:latin typeface="Verdana"/>
              <a:ea typeface="+mj-ea"/>
              <a:cs typeface="+mj-cs"/>
            </a:endParaRPr>
          </a:p>
        </p:txBody>
      </p:sp>
      <p:sp>
        <p:nvSpPr>
          <p:cNvPr id="5" name="Abgerundetes Rechteck 4"/>
          <p:cNvSpPr/>
          <p:nvPr/>
        </p:nvSpPr>
        <p:spPr bwMode="auto">
          <a:xfrm>
            <a:off x="189094" y="2515891"/>
            <a:ext cx="2599039" cy="3647163"/>
          </a:xfrm>
          <a:prstGeom prst="roundRect">
            <a:avLst>
              <a:gd name="adj" fmla="val 5806"/>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t" anchorCtr="0"/>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zeitgerechte </a:t>
            </a:r>
            <a:r>
              <a:rPr kumimoji="0" lang="de-DE" sz="1031" b="1" i="0" u="none" strike="noStrike" kern="0" cap="none" spc="0" normalizeH="0" baseline="0" noProof="0" dirty="0">
                <a:ln>
                  <a:noFill/>
                </a:ln>
                <a:solidFill>
                  <a:srgbClr val="000000"/>
                </a:solidFill>
                <a:effectLst/>
                <a:uLnTx/>
                <a:uFillTx/>
                <a:latin typeface="Verdana"/>
                <a:ea typeface="ＭＳ Ｐゴシック" pitchFamily="34" charset="-128"/>
                <a:cs typeface="Arial"/>
              </a:rPr>
              <a:t>Erfassung von Grund(buch</a:t>
            </a: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)-aufzeichnungen</a:t>
            </a:r>
            <a:endParaRPr kumimoji="0" lang="de-DE" sz="1031" b="1"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a:p>
            <a:pPr marL="168176" marR="0" lvl="0" indent="-168176" defTabSz="914400"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Erfassung von unbaren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Geschäftsvorfällen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innerhalb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von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zehn Tagen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als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Orientierung </a:t>
            </a:r>
            <a:b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(ist unbedenklich).</a:t>
            </a:r>
            <a:endPar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a:p>
            <a:pPr marL="168176" marR="0" lvl="0" indent="-168176" defTabSz="914400"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Acht-Tages</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-Orientierung bei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der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Erfassung von </a:t>
            </a:r>
            <a:r>
              <a:rPr kumimoji="0" lang="de-DE" sz="1031" b="0" i="0" u="none" strike="noStrike" kern="0" cap="none" spc="0" normalizeH="0" baseline="0" noProof="0" dirty="0" smtClean="0">
                <a:ln>
                  <a:noFill/>
                </a:ln>
                <a:solidFill>
                  <a:srgbClr val="007E8C"/>
                </a:solidFill>
                <a:effectLst/>
                <a:uLnTx/>
                <a:uFillTx/>
                <a:latin typeface="Verdana"/>
                <a:ea typeface="ＭＳ Ｐゴシック" pitchFamily="34" charset="-128"/>
                <a:cs typeface="Arial"/>
              </a:rPr>
              <a:t>Kontokorrent-</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beziehungen</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t>
            </a:r>
          </a:p>
          <a:p>
            <a:pPr marL="168176" marR="0" lvl="0" indent="-168176" defTabSz="914400"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Funktion der Grund(buch)auf-zeichnung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(Erfassung)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kann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Dauer auch durch eine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geordnete Belegablage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erfüllt werden, die die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Erfassung im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Sinne der ersten beiden Punkte einschließt. </a:t>
            </a:r>
          </a:p>
        </p:txBody>
      </p:sp>
      <p:sp>
        <p:nvSpPr>
          <p:cNvPr id="6" name="AutoShape 6"/>
          <p:cNvSpPr txBox="1">
            <a:spLocks noChangeArrowheads="1"/>
          </p:cNvSpPr>
          <p:nvPr/>
        </p:nvSpPr>
        <p:spPr bwMode="auto">
          <a:xfrm>
            <a:off x="189094" y="1505036"/>
            <a:ext cx="11715750" cy="928942"/>
          </a:xfrm>
          <a:prstGeom prst="roundRect">
            <a:avLst>
              <a:gd name="adj" fmla="val 7755"/>
            </a:avLst>
          </a:prstGeom>
          <a:solidFill>
            <a:srgbClr val="DDDDDD"/>
          </a:solidFill>
          <a:ln w="9525">
            <a:no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extrusionH="76200">
            <a:bevelB/>
            <a:extrusionClr>
              <a:srgbClr val="FFC000"/>
            </a:extrusionClr>
          </a:sp3d>
          <a:extLst>
            <a:ext uri="{91240B29-F687-4F45-9708-019B960494DF}">
              <a14:hiddenLine xmlns:a14="http://schemas.microsoft.com/office/drawing/2010/main" w="9525">
                <a:solidFill>
                  <a:schemeClr val="tx1"/>
                </a:solidFill>
                <a:miter lim="800000"/>
                <a:headEnd/>
                <a:tailEnd/>
              </a14:hiddenLine>
            </a:ext>
          </a:extLst>
        </p:spPr>
        <p:txBody>
          <a:bodyPr rot="0" spcFirstLastPara="0" vertOverflow="overflow" horzOverflow="overflow" vert="horz" wrap="square" lIns="85725" tIns="42863" rIns="85725" bIns="42863" numCol="1" spcCol="0" rtlCol="0" fromWordArt="0" anchor="ctr" anchorCtr="0" forceAA="0" compatLnSpc="1">
            <a:prstTxWarp prst="textNoShape">
              <a:avLst/>
            </a:prstTxWarp>
            <a:noAutofit/>
          </a:bodyPr>
          <a:lstStyle>
            <a:lvl1pPr marL="312539" indent="-312539" algn="l" defTabSz="1401961" rtl="0" fontAlgn="base">
              <a:spcBef>
                <a:spcPct val="50000"/>
              </a:spcBef>
              <a:spcAft>
                <a:spcPct val="0"/>
              </a:spcAft>
              <a:buClr>
                <a:schemeClr val="folHlink"/>
              </a:buClr>
              <a:buFont typeface="Wingdings" pitchFamily="2" charset="2"/>
              <a:buChar char="n"/>
              <a:defRPr>
                <a:solidFill>
                  <a:schemeClr val="lt1"/>
                </a:solidFill>
                <a:latin typeface="+mn-lt"/>
                <a:ea typeface="+mn-ea"/>
                <a:cs typeface="+mn-cs"/>
              </a:defRPr>
            </a:lvl1pPr>
            <a:lvl2pPr marL="562570" indent="-248543" algn="l" defTabSz="1401961" rtl="0" fontAlgn="base">
              <a:spcBef>
                <a:spcPct val="50000"/>
              </a:spcBef>
              <a:spcAft>
                <a:spcPct val="0"/>
              </a:spcAft>
              <a:buClr>
                <a:schemeClr val="folHlink"/>
              </a:buClr>
              <a:buSzPct val="110000"/>
              <a:buFont typeface="Wingdings" pitchFamily="2" charset="2"/>
              <a:buChar char="§"/>
              <a:defRPr>
                <a:solidFill>
                  <a:schemeClr val="lt1"/>
                </a:solidFill>
                <a:latin typeface="+mn-lt"/>
                <a:ea typeface="+mn-ea"/>
                <a:cs typeface="+mn-cs"/>
              </a:defRPr>
            </a:lvl2pPr>
            <a:lvl3pPr marL="834926" indent="-269379" algn="l" defTabSz="1401961" rtl="0" fontAlgn="base">
              <a:spcBef>
                <a:spcPct val="50000"/>
              </a:spcBef>
              <a:spcAft>
                <a:spcPct val="0"/>
              </a:spcAft>
              <a:buClr>
                <a:schemeClr val="folHlink"/>
              </a:buClr>
              <a:buFont typeface="Wide Latin" pitchFamily="18" charset="0"/>
              <a:buChar char="-"/>
              <a:defRPr>
                <a:solidFill>
                  <a:schemeClr val="lt1"/>
                </a:solidFill>
                <a:latin typeface="+mn-lt"/>
                <a:ea typeface="+mn-ea"/>
                <a:cs typeface="+mn-cs"/>
              </a:defRPr>
            </a:lvl3pPr>
            <a:lvl4pPr marL="1232297" indent="-294680" algn="l" defTabSz="1087934" rtl="0" fontAlgn="base">
              <a:spcBef>
                <a:spcPct val="20000"/>
              </a:spcBef>
              <a:spcAft>
                <a:spcPct val="0"/>
              </a:spcAft>
              <a:buClr>
                <a:schemeClr val="hlink"/>
              </a:buClr>
              <a:buSzPct val="175000"/>
              <a:buChar char="-"/>
              <a:defRPr>
                <a:solidFill>
                  <a:schemeClr val="lt1"/>
                </a:solidFill>
                <a:latin typeface="+mn-lt"/>
                <a:ea typeface="+mn-ea"/>
                <a:cs typeface="+mn-cs"/>
              </a:defRPr>
            </a:lvl4pPr>
            <a:lvl5pPr marL="2449711" indent="-272356" algn="l" defTabSz="1087934" rtl="0" fontAlgn="base">
              <a:spcBef>
                <a:spcPct val="20000"/>
              </a:spcBef>
              <a:spcAft>
                <a:spcPct val="0"/>
              </a:spcAft>
              <a:buChar char="»"/>
              <a:defRPr sz="2156">
                <a:solidFill>
                  <a:schemeClr val="lt1"/>
                </a:solidFill>
                <a:latin typeface="+mn-lt"/>
                <a:ea typeface="+mn-ea"/>
                <a:cs typeface="+mn-cs"/>
              </a:defRPr>
            </a:lvl5pPr>
            <a:lvl6pPr marL="2878336" indent="-272356" algn="l" defTabSz="1087934" rtl="0" fontAlgn="base">
              <a:spcBef>
                <a:spcPct val="20000"/>
              </a:spcBef>
              <a:spcAft>
                <a:spcPct val="0"/>
              </a:spcAft>
              <a:buChar char="»"/>
              <a:defRPr sz="2156">
                <a:solidFill>
                  <a:schemeClr val="lt1"/>
                </a:solidFill>
                <a:latin typeface="+mn-lt"/>
                <a:ea typeface="+mn-ea"/>
                <a:cs typeface="+mn-cs"/>
              </a:defRPr>
            </a:lvl6pPr>
            <a:lvl7pPr marL="3306961" indent="-272356" algn="l" defTabSz="1087934" rtl="0" fontAlgn="base">
              <a:spcBef>
                <a:spcPct val="20000"/>
              </a:spcBef>
              <a:spcAft>
                <a:spcPct val="0"/>
              </a:spcAft>
              <a:buChar char="»"/>
              <a:defRPr sz="2156">
                <a:solidFill>
                  <a:schemeClr val="lt1"/>
                </a:solidFill>
                <a:latin typeface="+mn-lt"/>
                <a:ea typeface="+mn-ea"/>
                <a:cs typeface="+mn-cs"/>
              </a:defRPr>
            </a:lvl7pPr>
            <a:lvl8pPr marL="3735586" indent="-272356" algn="l" defTabSz="1087934" rtl="0" fontAlgn="base">
              <a:spcBef>
                <a:spcPct val="20000"/>
              </a:spcBef>
              <a:spcAft>
                <a:spcPct val="0"/>
              </a:spcAft>
              <a:buChar char="»"/>
              <a:defRPr sz="2156">
                <a:solidFill>
                  <a:schemeClr val="lt1"/>
                </a:solidFill>
                <a:latin typeface="+mn-lt"/>
                <a:ea typeface="+mn-ea"/>
                <a:cs typeface="+mn-cs"/>
              </a:defRPr>
            </a:lvl8pPr>
            <a:lvl9pPr marL="4164211" indent="-272356" algn="l" defTabSz="1087934" rtl="0" fontAlgn="base">
              <a:spcBef>
                <a:spcPct val="20000"/>
              </a:spcBef>
              <a:spcAft>
                <a:spcPct val="0"/>
              </a:spcAft>
              <a:buChar char="»"/>
              <a:defRPr sz="2156">
                <a:solidFill>
                  <a:schemeClr val="lt1"/>
                </a:solidFill>
                <a:latin typeface="+mn-lt"/>
                <a:ea typeface="+mn-ea"/>
                <a:cs typeface="+mn-cs"/>
              </a:defRPr>
            </a:lvl9pPr>
          </a:lstStyle>
          <a:p>
            <a:pPr marL="0" marR="0" lvl="0" indent="0" algn="l" defTabSz="1103618" rtl="0" eaLnBrk="1" fontAlgn="base" latinLnBrk="0" hangingPunct="1">
              <a:lnSpc>
                <a:spcPct val="100000"/>
              </a:lnSpc>
              <a:spcBef>
                <a:spcPts val="281"/>
              </a:spcBef>
              <a:spcAft>
                <a:spcPct val="0"/>
              </a:spcAft>
              <a:buClr>
                <a:srgbClr val="007E8C"/>
              </a:buClr>
              <a:buSzTx/>
              <a:buFont typeface="Wingdings" pitchFamily="2" charset="2"/>
              <a:buNone/>
              <a:tabLst/>
              <a:defRPr/>
            </a:pPr>
            <a:r>
              <a:rPr kumimoji="0" lang="de-DE" sz="1125" b="1" i="0" u="none" strike="noStrike" kern="1200" cap="none" spc="0" normalizeH="0" baseline="0" noProof="0" smtClean="0">
                <a:ln>
                  <a:noFill/>
                </a:ln>
                <a:solidFill>
                  <a:srgbClr val="000000"/>
                </a:solidFill>
                <a:effectLst/>
                <a:uLnTx/>
                <a:uFillTx/>
                <a:latin typeface="Verdana"/>
                <a:ea typeface="+mn-ea"/>
                <a:cs typeface="+mn-cs"/>
              </a:rPr>
              <a:t>Allgemeines</a:t>
            </a:r>
          </a:p>
          <a:p>
            <a:pPr marL="168176" marR="0" lvl="0" indent="-168176" algn="l" defTabSz="1103618" rtl="0" eaLnBrk="1" fontAlgn="base" latinLnBrk="0" hangingPunct="1">
              <a:lnSpc>
                <a:spcPct val="100000"/>
              </a:lnSpc>
              <a:spcBef>
                <a:spcPts val="281"/>
              </a:spcBef>
              <a:spcAft>
                <a:spcPct val="0"/>
              </a:spcAft>
              <a:buClr>
                <a:srgbClr val="007E8C"/>
              </a:buClr>
              <a:buSzTx/>
              <a:buFont typeface="Wingdings" pitchFamily="2" charset="2"/>
              <a:buChar char="n"/>
              <a:tabLst/>
              <a:defRPr/>
            </a:pPr>
            <a:r>
              <a:rPr kumimoji="0" lang="de-DE" sz="1125" b="0" i="0" u="none" strike="noStrike" kern="1200" cap="none" spc="0" normalizeH="0" baseline="0" noProof="0" smtClean="0">
                <a:ln>
                  <a:noFill/>
                </a:ln>
                <a:solidFill>
                  <a:srgbClr val="000000"/>
                </a:solidFill>
                <a:effectLst/>
                <a:uLnTx/>
                <a:uFillTx/>
                <a:latin typeface="Verdana"/>
                <a:ea typeface="+mn-ea"/>
                <a:cs typeface="+mn-cs"/>
              </a:rPr>
              <a:t>Die Regelungen gelten sowohl für die doppelte Buchführung wie auch explizit für sonstigen Aufzeichnungen steuerrelevanter Daten (insbesondere z. B. </a:t>
            </a:r>
            <a:r>
              <a:rPr kumimoji="0" lang="de-DE" sz="1125" b="0" i="0" u="none" strike="noStrike" kern="1200" cap="none" spc="0" normalizeH="0" baseline="0" noProof="0" smtClean="0">
                <a:ln>
                  <a:noFill/>
                </a:ln>
                <a:solidFill>
                  <a:srgbClr val="007E8C"/>
                </a:solidFill>
                <a:effectLst/>
                <a:uLnTx/>
                <a:uFillTx/>
                <a:latin typeface="Verdana"/>
                <a:ea typeface="+mn-ea"/>
                <a:cs typeface="+mn-cs"/>
              </a:rPr>
              <a:t>Einnahmenüberschussrechnung</a:t>
            </a:r>
            <a:r>
              <a:rPr kumimoji="0" lang="de-DE" sz="1125" b="0" i="0" u="none" strike="noStrike" kern="1200" cap="none" spc="0" normalizeH="0" baseline="0" noProof="0" smtClean="0">
                <a:ln>
                  <a:noFill/>
                </a:ln>
                <a:solidFill>
                  <a:srgbClr val="000000"/>
                </a:solidFill>
                <a:effectLst/>
                <a:uLnTx/>
                <a:uFillTx/>
                <a:latin typeface="Verdana"/>
                <a:ea typeface="+mn-ea"/>
                <a:cs typeface="+mn-cs"/>
              </a:rPr>
              <a:t> gemäß § 4 Abs. 3 EStG).</a:t>
            </a:r>
          </a:p>
          <a:p>
            <a:pPr marL="168176" marR="0" lvl="0" indent="-168176" algn="l" defTabSz="1103618" rtl="0" eaLnBrk="1" fontAlgn="base" latinLnBrk="0" hangingPunct="1">
              <a:lnSpc>
                <a:spcPct val="100000"/>
              </a:lnSpc>
              <a:spcBef>
                <a:spcPts val="281"/>
              </a:spcBef>
              <a:spcAft>
                <a:spcPct val="0"/>
              </a:spcAft>
              <a:buClr>
                <a:srgbClr val="007E8C"/>
              </a:buClr>
              <a:buSzTx/>
              <a:buFont typeface="Wingdings" pitchFamily="2" charset="2"/>
              <a:buChar char="n"/>
              <a:tabLst/>
              <a:defRPr/>
            </a:pPr>
            <a:r>
              <a:rPr kumimoji="0" lang="de-DE" sz="1125" b="0" i="0" u="none" strike="noStrike" kern="1200" cap="none" spc="0" normalizeH="0" baseline="0" noProof="0" smtClean="0">
                <a:ln>
                  <a:noFill/>
                </a:ln>
                <a:solidFill>
                  <a:srgbClr val="000000"/>
                </a:solidFill>
                <a:effectLst/>
                <a:uLnTx/>
                <a:uFillTx/>
                <a:latin typeface="Verdana"/>
                <a:ea typeface="+mn-ea"/>
                <a:cs typeface="+mn-cs"/>
              </a:rPr>
              <a:t>Sie umfassen auch die Vor- und Nebensysteme der Buchführung bzw. Aufzeichnungen</a:t>
            </a:r>
            <a:r>
              <a:rPr kumimoji="0" lang="de-DE" sz="1125" b="0" i="0" u="none" strike="noStrike" kern="0" cap="none" spc="0" normalizeH="0" baseline="0" noProof="0" smtClean="0">
                <a:ln>
                  <a:noFill/>
                </a:ln>
                <a:solidFill>
                  <a:srgbClr val="000000"/>
                </a:solidFill>
                <a:effectLst/>
                <a:uLnTx/>
                <a:uFillTx/>
                <a:latin typeface="Verdana"/>
                <a:ea typeface="+mn-ea"/>
                <a:cs typeface="+mn-cs"/>
              </a:rPr>
              <a:t>.</a:t>
            </a:r>
            <a:endParaRPr kumimoji="0" lang="de-DE" sz="1125" b="0" i="0" u="none" strike="noStrike" kern="0" cap="none" spc="0" normalizeH="0" baseline="0" noProof="0" dirty="0">
              <a:ln>
                <a:noFill/>
              </a:ln>
              <a:solidFill>
                <a:srgbClr val="000000"/>
              </a:solidFill>
              <a:effectLst/>
              <a:uLnTx/>
              <a:uFillTx/>
              <a:latin typeface="Verdana"/>
              <a:ea typeface="+mn-ea"/>
              <a:cs typeface="+mn-cs"/>
            </a:endParaRPr>
          </a:p>
        </p:txBody>
      </p:sp>
      <p:sp>
        <p:nvSpPr>
          <p:cNvPr id="7" name="Abgerundetes Rechteck 6"/>
          <p:cNvSpPr/>
          <p:nvPr/>
        </p:nvSpPr>
        <p:spPr bwMode="auto">
          <a:xfrm>
            <a:off x="2888153" y="2515891"/>
            <a:ext cx="3784145" cy="3647163"/>
          </a:xfrm>
          <a:prstGeom prst="roundRect">
            <a:avLst>
              <a:gd name="adj" fmla="val 3175"/>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t" anchorCtr="0"/>
          <a:lstStyle/>
          <a:p>
            <a:pPr marL="0" marR="0" lvl="0" indent="0" defTabSz="1103618" eaLnBrk="1" fontAlgn="base" latinLnBrk="0" hangingPunct="1">
              <a:lnSpc>
                <a:spcPct val="100000"/>
              </a:lnSpc>
              <a:spcBef>
                <a:spcPct val="0"/>
              </a:spcBef>
              <a:spcAft>
                <a:spcPct val="0"/>
              </a:spcAft>
              <a:buClr>
                <a:srgbClr val="007E8C"/>
              </a:buClr>
              <a:buSzTx/>
              <a:buFontTx/>
              <a:buNone/>
              <a:tabLst/>
              <a:defRPr/>
            </a:pP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Unveränderbarkeit </a:t>
            </a:r>
            <a:r>
              <a:rPr kumimoji="0" lang="de-DE" sz="1031" b="1" i="0" u="none" strike="noStrike" kern="0" cap="none" spc="0" normalizeH="0" baseline="0" noProof="0" dirty="0">
                <a:ln>
                  <a:noFill/>
                </a:ln>
                <a:solidFill>
                  <a:srgbClr val="000000"/>
                </a:solidFill>
                <a:effectLst/>
                <a:uLnTx/>
                <a:uFillTx/>
                <a:latin typeface="Verdana"/>
                <a:ea typeface="ＭＳ Ｐゴシック" pitchFamily="34" charset="-128"/>
                <a:cs typeface="Arial"/>
              </a:rPr>
              <a:t>von Buchungen und </a:t>
            </a: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Aufzeichnungen</a:t>
            </a:r>
            <a:endParaRPr kumimoji="0" lang="de-DE" sz="1031" b="1" i="0" u="none" strike="sngStrike" kern="0" cap="none" spc="0" normalizeH="0" baseline="0" noProof="0" dirty="0">
              <a:ln>
                <a:noFill/>
              </a:ln>
              <a:solidFill>
                <a:srgbClr val="000000"/>
              </a:solidFill>
              <a:effectLst/>
              <a:uLnTx/>
              <a:uFillTx/>
              <a:latin typeface="Verdana"/>
            </a:endParaRP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Grundsätzlich gelten Aufzeichnungen mit </a:t>
            </a:r>
            <a:r>
              <a:rPr kumimoji="0" lang="de-DE" sz="1031" b="0" i="0" u="none" strike="noStrike" kern="0" cap="none" spc="0" normalizeH="0" baseline="0" noProof="0" dirty="0" smtClean="0">
                <a:ln>
                  <a:noFill/>
                </a:ln>
                <a:solidFill>
                  <a:srgbClr val="007E8C"/>
                </a:solidFill>
                <a:effectLst/>
                <a:uLnTx/>
                <a:uFillTx/>
                <a:latin typeface="Verdana"/>
                <a:ea typeface="ＭＳ Ｐゴシック" pitchFamily="34" charset="-128"/>
                <a:cs typeface="Arial"/>
              </a:rPr>
              <a:t>Beleg-charakter</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oder in Grundbüchern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(Eingangs- </a:t>
            </a:r>
            <a:b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und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Ausgangsbücher) </a:t>
            </a:r>
            <a:r>
              <a:rPr kumimoji="0" lang="de-DE" sz="1031" b="0" i="0" u="none" strike="noStrike" kern="0" cap="none" spc="0" normalizeH="0" baseline="0" noProof="0" dirty="0" smtClean="0">
                <a:ln>
                  <a:noFill/>
                </a:ln>
                <a:solidFill>
                  <a:srgbClr val="007E8C"/>
                </a:solidFill>
                <a:effectLst/>
                <a:uLnTx/>
                <a:uFillTx/>
                <a:latin typeface="Verdana"/>
                <a:ea typeface="ＭＳ Ｐゴシック" pitchFamily="34" charset="-128"/>
                <a:cs typeface="Arial"/>
              </a:rPr>
              <a:t>mit dem Zeitpunkt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der </a:t>
            </a:r>
            <a:r>
              <a:rPr kumimoji="0" lang="de-DE" sz="1031" b="0" i="0" u="none" strike="noStrike" kern="0" cap="none" spc="0" normalizeH="0" baseline="0" noProof="0" dirty="0" smtClean="0">
                <a:ln>
                  <a:noFill/>
                </a:ln>
                <a:solidFill>
                  <a:srgbClr val="007E8C"/>
                </a:solidFill>
                <a:effectLst/>
                <a:uLnTx/>
                <a:uFillTx/>
                <a:latin typeface="Verdana"/>
                <a:ea typeface="ＭＳ Ｐゴシック" pitchFamily="34" charset="-128"/>
                <a:cs typeface="Arial"/>
              </a:rPr>
              <a:t>Erfassung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(erstmalige Aufzeichnung</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die nicht zwingend IT-gestützt erfolgt) als unveränderbar. </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Das gilt auch für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Vorsysteme</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(Material-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und Warenwirtschaft, Lohnabrechnung, Zeiterfassung). </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 buchungstechnische Erfassung unter Einsatz eines IT-Systems und deren Unveränderbarkeit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Festschreibung</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unterliegt erstmals konkreten Fristen, die sich am Termin der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USt-Voranmeldung</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orientieren. </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Bestimmte Formate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(Microsoft Office</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und </a:t>
            </a:r>
            <a:r>
              <a:rPr kumimoji="0" lang="de-DE" sz="1031"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Aufbe</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-wahrungsformen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(Dateisystem) erfüllen ohne weitere Maßnahmen nicht die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Ordnungs-</a:t>
            </a:r>
            <a:r>
              <a:rPr kumimoji="0" lang="de-DE" sz="1031"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mäßigkeitsanforderungen</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Stammdaten</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mit Einfluss auf Buchungen oder IT-gestützte Aufzeichnungen müssen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nachvollziehbar</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sein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(z. B. durch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Historisierung, Protokollierung, Verfahrensdokumentation</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endPar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p:txBody>
      </p:sp>
      <p:sp>
        <p:nvSpPr>
          <p:cNvPr id="8" name="Abgerundetes Rechteck 7"/>
          <p:cNvSpPr/>
          <p:nvPr/>
        </p:nvSpPr>
        <p:spPr bwMode="auto">
          <a:xfrm>
            <a:off x="6772317" y="2515891"/>
            <a:ext cx="3037838" cy="3647163"/>
          </a:xfrm>
          <a:prstGeom prst="roundRect">
            <a:avLst>
              <a:gd name="adj" fmla="val 4137"/>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t" anchorCtr="0"/>
          <a:lstStyle/>
          <a:p>
            <a:pPr marL="0" marR="0" lvl="0" indent="0" defTabSz="1103618" eaLnBrk="1" fontAlgn="base" latinLnBrk="0" hangingPunct="1">
              <a:lnSpc>
                <a:spcPct val="100000"/>
              </a:lnSpc>
              <a:spcBef>
                <a:spcPct val="0"/>
              </a:spcBef>
              <a:spcAft>
                <a:spcPct val="0"/>
              </a:spcAft>
              <a:buClr>
                <a:srgbClr val="007E8C"/>
              </a:buClr>
              <a:buSzTx/>
              <a:buFontTx/>
              <a:buNone/>
              <a:tabLst/>
              <a:defRPr/>
            </a:pP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Aufbewahrungspflicht </a:t>
            </a:r>
            <a:r>
              <a:rPr kumimoji="0" lang="de-DE" sz="1031" b="1" i="0" u="none" strike="noStrike" kern="0" cap="none" spc="0" normalizeH="0" baseline="0" noProof="0" dirty="0">
                <a:ln>
                  <a:noFill/>
                </a:ln>
                <a:solidFill>
                  <a:srgbClr val="000000"/>
                </a:solidFill>
                <a:effectLst/>
                <a:uLnTx/>
                <a:uFillTx/>
                <a:latin typeface="Verdana"/>
                <a:ea typeface="ＭＳ Ｐゴシック" pitchFamily="34" charset="-128"/>
                <a:cs typeface="Arial"/>
              </a:rPr>
              <a:t>von elektronischen Belegen, Daten aus Vorsystemen und </a:t>
            </a:r>
            <a:r>
              <a:rPr kumimoji="0" lang="de-DE" sz="1031" b="1"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Stammdaten</a:t>
            </a:r>
            <a:endParaRPr kumimoji="0" lang="de-DE" sz="1031" b="1" i="0" u="none" strike="noStrike" kern="0" cap="none" spc="0" normalizeH="0" baseline="0" noProof="0" dirty="0">
              <a:ln>
                <a:noFill/>
              </a:ln>
              <a:solidFill>
                <a:srgbClr val="000000"/>
              </a:solidFill>
              <a:effectLst/>
              <a:uLnTx/>
              <a:uFillTx/>
              <a:latin typeface="Verdana"/>
            </a:endParaRP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Im Unternehmen entstandene oder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dort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in digitaler Form eingegangene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aufzeichnungs-/</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aufbewahrungs-pflichtige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Daten, Datensätze und elektronische Dokumente sind </a:t>
            </a:r>
            <a:r>
              <a:rPr kumimoji="0" lang="de-DE" sz="1031" b="1" i="0" u="none" strike="noStrike" kern="0" cap="none" spc="0" normalizeH="0" baseline="0" noProof="0" dirty="0">
                <a:ln>
                  <a:noFill/>
                </a:ln>
                <a:solidFill>
                  <a:srgbClr val="007E8C"/>
                </a:solidFill>
                <a:effectLst/>
                <a:uLnTx/>
                <a:uFillTx/>
                <a:latin typeface="Verdana"/>
                <a:ea typeface="ＭＳ Ｐゴシック" pitchFamily="34" charset="-128"/>
                <a:cs typeface="Arial"/>
              </a:rPr>
              <a:t>unverändert aufzubewahren</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und dürfen nicht vor Ablauf der </a:t>
            </a:r>
            <a:r>
              <a:rPr kumimoji="0" lang="de-DE" sz="1031"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Aufbe-wahrungsfrist</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gelöscht werden. </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Sie müssen für Zwecke des </a:t>
            </a:r>
            <a:r>
              <a:rPr kumimoji="0" lang="de-DE" sz="1031"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maschi-nellen</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Datenzugriffs durch die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Finanz-verwaltung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vorgehalten werden. </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Das gilt nicht nur für Daten der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Finanz-buchführung</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sondern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auch für alle Einzelaufzeichnungen und Stammdaten mit steuerlicher Relevanz aus den Vor- und Nebensystemen</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der Finanzbuchführung. </a:t>
            </a:r>
          </a:p>
        </p:txBody>
      </p:sp>
      <p:sp>
        <p:nvSpPr>
          <p:cNvPr id="9" name="Abgerundetes Rechteck 8"/>
          <p:cNvSpPr/>
          <p:nvPr/>
        </p:nvSpPr>
        <p:spPr bwMode="auto">
          <a:xfrm>
            <a:off x="9910174" y="2515891"/>
            <a:ext cx="1994588" cy="3647163"/>
          </a:xfrm>
          <a:prstGeom prst="roundRect">
            <a:avLst>
              <a:gd name="adj" fmla="val 4970"/>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t" anchorCtr="0"/>
          <a:lstStyle/>
          <a:p>
            <a:pPr marL="0" marR="0" lvl="0" indent="0" defTabSz="1103618" eaLnBrk="1" fontAlgn="base" latinLnBrk="0" hangingPunct="1">
              <a:lnSpc>
                <a:spcPct val="100000"/>
              </a:lnSpc>
              <a:spcBef>
                <a:spcPct val="0"/>
              </a:spcBef>
              <a:spcAft>
                <a:spcPct val="0"/>
              </a:spcAft>
              <a:buClr>
                <a:srgbClr val="007E8C"/>
              </a:buClr>
              <a:buSzTx/>
              <a:buFontTx/>
              <a:buNone/>
              <a:tabLst/>
              <a:defRPr/>
            </a:pPr>
            <a:r>
              <a:rPr kumimoji="0" lang="de-DE" sz="1031" b="1" i="0" u="none" strike="noStrike" kern="0" cap="none" spc="0" normalizeH="0" baseline="0" noProof="0" dirty="0">
                <a:ln>
                  <a:noFill/>
                </a:ln>
                <a:solidFill>
                  <a:srgbClr val="000000"/>
                </a:solidFill>
                <a:effectLst/>
                <a:uLnTx/>
                <a:uFillTx/>
                <a:latin typeface="Verdana"/>
                <a:ea typeface="ＭＳ Ｐゴシック" pitchFamily="34" charset="-128"/>
                <a:cs typeface="Arial"/>
              </a:rPr>
              <a:t>Sonstiges</a:t>
            </a:r>
          </a:p>
          <a:p>
            <a:pPr marL="168176" marR="0" lvl="0" indent="-168176" defTabSz="1103618" eaLnBrk="1" fontAlgn="base" latinLnBrk="0" hangingPunct="1">
              <a:lnSpc>
                <a:spcPct val="100000"/>
              </a:lnSpc>
              <a:spcBef>
                <a:spcPct val="0"/>
              </a:spcBef>
              <a:spcAft>
                <a:spcPct val="0"/>
              </a:spcAft>
              <a:buClr>
                <a:srgbClr val="007E8C"/>
              </a:buClr>
              <a:buSzTx/>
              <a:buFont typeface="Wingdings" panose="05000000000000000000" pitchFamily="2" charset="2"/>
              <a:buChar char="n"/>
              <a:tabLst/>
              <a:defRPr/>
            </a:pP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Konkretisierte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Anforderungen an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den </a:t>
            </a:r>
            <a:r>
              <a:rPr kumimoji="0" lang="de-DE" sz="1031" b="0" i="0" u="none" strike="noStrike" kern="0" cap="none" spc="0" normalizeH="0" baseline="0" noProof="0" dirty="0">
                <a:ln>
                  <a:noFill/>
                </a:ln>
                <a:solidFill>
                  <a:srgbClr val="007E8C"/>
                </a:solidFill>
                <a:effectLst/>
                <a:uLnTx/>
                <a:uFillTx/>
                <a:latin typeface="Verdana"/>
                <a:ea typeface="ＭＳ Ｐゴシック" pitchFamily="34" charset="-128"/>
                <a:cs typeface="Arial"/>
              </a:rPr>
              <a:t>Umfang</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 und die Felder von </a:t>
            </a:r>
            <a:r>
              <a:rPr kumimoji="0" lang="de-DE" sz="1031" b="0" i="0" u="none" strike="noStrike" kern="0" cap="none" spc="0" normalizeH="0" baseline="0" noProof="0" dirty="0" smtClean="0">
                <a:ln>
                  <a:noFill/>
                </a:ln>
                <a:solidFill>
                  <a:srgbClr val="007E8C"/>
                </a:solidFill>
                <a:effectLst/>
                <a:uLnTx/>
                <a:uFillTx/>
                <a:latin typeface="Verdana"/>
                <a:ea typeface="ＭＳ Ｐゴシック" pitchFamily="34" charset="-128"/>
                <a:cs typeface="Arial"/>
              </a:rPr>
              <a:t>Grund-(buch)aufzeichnungen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und Buchungssätzen </a:t>
            </a: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031"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sind </a:t>
            </a:r>
            <a:r>
              <a:rPr kumimoji="0" lang="de-DE" sz="1031" b="0" i="0" u="none" strike="noStrike" kern="0" cap="none" spc="0" normalizeH="0" baseline="0" noProof="0" dirty="0">
                <a:ln>
                  <a:noFill/>
                </a:ln>
                <a:solidFill>
                  <a:srgbClr val="000000"/>
                </a:solidFill>
                <a:effectLst/>
                <a:uLnTx/>
                <a:uFillTx/>
                <a:latin typeface="Verdana"/>
                <a:ea typeface="ＭＳ Ｐゴシック" pitchFamily="34" charset="-128"/>
                <a:cs typeface="Arial"/>
              </a:rPr>
              <a:t>zu erfüllen.</a:t>
            </a:r>
          </a:p>
        </p:txBody>
      </p:sp>
      <p:sp>
        <p:nvSpPr>
          <p:cNvPr id="10" name="AutoShape 6"/>
          <p:cNvSpPr txBox="1">
            <a:spLocks noChangeArrowheads="1"/>
          </p:cNvSpPr>
          <p:nvPr/>
        </p:nvSpPr>
        <p:spPr bwMode="auto">
          <a:xfrm>
            <a:off x="189094" y="6230561"/>
            <a:ext cx="11715668" cy="279750"/>
          </a:xfrm>
          <a:prstGeom prst="roundRect">
            <a:avLst>
              <a:gd name="adj" fmla="val 7755"/>
            </a:avLst>
          </a:prstGeom>
          <a:solidFill>
            <a:srgbClr val="DDDDDD"/>
          </a:solidFill>
          <a:ln w="9525">
            <a:no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extrusionH="76200">
            <a:bevelB/>
            <a:extrusionClr>
              <a:srgbClr val="FFC000"/>
            </a:extrusionClr>
          </a:sp3d>
          <a:extLst>
            <a:ext uri="{91240B29-F687-4F45-9708-019B960494DF}">
              <a14:hiddenLine xmlns:a14="http://schemas.microsoft.com/office/drawing/2010/main" w="9525">
                <a:solidFill>
                  <a:schemeClr val="tx1"/>
                </a:solidFill>
                <a:miter lim="800000"/>
                <a:headEnd/>
                <a:tailEnd/>
              </a14:hiddenLine>
            </a:ext>
          </a:extLst>
        </p:spPr>
        <p:txBody>
          <a:bodyPr rot="0" spcFirstLastPara="0" vertOverflow="overflow" horzOverflow="overflow" vert="horz" wrap="square" lIns="85725" tIns="42863" rIns="85725" bIns="42863" numCol="1" spcCol="0" rtlCol="0" fromWordArt="0" anchor="ctr" anchorCtr="0" forceAA="0" compatLnSpc="1">
            <a:prstTxWarp prst="textNoShape">
              <a:avLst/>
            </a:prstTxWarp>
            <a:noAutofit/>
          </a:bodyPr>
          <a:lstStyle>
            <a:lvl1pPr marL="333375" indent="-333375" algn="l" defTabSz="1495425" rtl="0" fontAlgn="base">
              <a:spcBef>
                <a:spcPct val="50000"/>
              </a:spcBef>
              <a:spcAft>
                <a:spcPct val="0"/>
              </a:spcAft>
              <a:buClr>
                <a:schemeClr val="folHlink"/>
              </a:buClr>
              <a:buFont typeface="Wingdings" pitchFamily="2" charset="2"/>
              <a:buChar char="n"/>
              <a:defRPr>
                <a:solidFill>
                  <a:schemeClr val="lt1"/>
                </a:solidFill>
                <a:latin typeface="+mn-lt"/>
                <a:ea typeface="+mn-ea"/>
                <a:cs typeface="+mn-cs"/>
              </a:defRPr>
            </a:lvl1pPr>
            <a:lvl2pPr marL="600075" indent="-265113" algn="l" defTabSz="1495425" rtl="0" fontAlgn="base">
              <a:spcBef>
                <a:spcPct val="50000"/>
              </a:spcBef>
              <a:spcAft>
                <a:spcPct val="0"/>
              </a:spcAft>
              <a:buClr>
                <a:schemeClr val="folHlink"/>
              </a:buClr>
              <a:buSzPct val="110000"/>
              <a:buFont typeface="Wingdings" pitchFamily="2" charset="2"/>
              <a:buChar char="§"/>
              <a:defRPr>
                <a:solidFill>
                  <a:schemeClr val="lt1"/>
                </a:solidFill>
                <a:latin typeface="+mn-lt"/>
                <a:ea typeface="+mn-ea"/>
                <a:cs typeface="+mn-cs"/>
              </a:defRPr>
            </a:lvl2pPr>
            <a:lvl3pPr marL="890588" indent="-287338" algn="l" defTabSz="1495425" rtl="0" fontAlgn="base">
              <a:spcBef>
                <a:spcPct val="50000"/>
              </a:spcBef>
              <a:spcAft>
                <a:spcPct val="0"/>
              </a:spcAft>
              <a:buClr>
                <a:schemeClr val="folHlink"/>
              </a:buClr>
              <a:buFont typeface="Wide Latin" pitchFamily="18" charset="0"/>
              <a:buChar char="-"/>
              <a:defRPr>
                <a:solidFill>
                  <a:schemeClr val="lt1"/>
                </a:solidFill>
                <a:latin typeface="+mn-lt"/>
                <a:ea typeface="+mn-ea"/>
                <a:cs typeface="+mn-cs"/>
              </a:defRPr>
            </a:lvl3pPr>
            <a:lvl4pPr marL="1314450" indent="-314325" algn="l" defTabSz="1160463" rtl="0" fontAlgn="base">
              <a:spcBef>
                <a:spcPct val="20000"/>
              </a:spcBef>
              <a:spcAft>
                <a:spcPct val="0"/>
              </a:spcAft>
              <a:buClr>
                <a:schemeClr val="hlink"/>
              </a:buClr>
              <a:buSzPct val="175000"/>
              <a:buChar char="-"/>
              <a:defRPr>
                <a:solidFill>
                  <a:schemeClr val="lt1"/>
                </a:solidFill>
                <a:latin typeface="+mn-lt"/>
                <a:ea typeface="+mn-ea"/>
                <a:cs typeface="+mn-cs"/>
              </a:defRPr>
            </a:lvl4pPr>
            <a:lvl5pPr marL="2613025" indent="-290513" algn="l" defTabSz="1160463" rtl="0" fontAlgn="base">
              <a:spcBef>
                <a:spcPct val="20000"/>
              </a:spcBef>
              <a:spcAft>
                <a:spcPct val="0"/>
              </a:spcAft>
              <a:buChar char="»"/>
              <a:defRPr sz="2300">
                <a:solidFill>
                  <a:schemeClr val="lt1"/>
                </a:solidFill>
                <a:latin typeface="+mn-lt"/>
                <a:ea typeface="+mn-ea"/>
                <a:cs typeface="+mn-cs"/>
              </a:defRPr>
            </a:lvl5pPr>
            <a:lvl6pPr marL="3070225" indent="-290513" algn="l" defTabSz="1160463" rtl="0" fontAlgn="base">
              <a:spcBef>
                <a:spcPct val="20000"/>
              </a:spcBef>
              <a:spcAft>
                <a:spcPct val="0"/>
              </a:spcAft>
              <a:buChar char="»"/>
              <a:defRPr sz="2300">
                <a:solidFill>
                  <a:schemeClr val="lt1"/>
                </a:solidFill>
                <a:latin typeface="+mn-lt"/>
                <a:ea typeface="+mn-ea"/>
                <a:cs typeface="+mn-cs"/>
              </a:defRPr>
            </a:lvl6pPr>
            <a:lvl7pPr marL="3527425" indent="-290513" algn="l" defTabSz="1160463" rtl="0" fontAlgn="base">
              <a:spcBef>
                <a:spcPct val="20000"/>
              </a:spcBef>
              <a:spcAft>
                <a:spcPct val="0"/>
              </a:spcAft>
              <a:buChar char="»"/>
              <a:defRPr sz="2300">
                <a:solidFill>
                  <a:schemeClr val="lt1"/>
                </a:solidFill>
                <a:latin typeface="+mn-lt"/>
                <a:ea typeface="+mn-ea"/>
                <a:cs typeface="+mn-cs"/>
              </a:defRPr>
            </a:lvl7pPr>
            <a:lvl8pPr marL="3984625" indent="-290513" algn="l" defTabSz="1160463" rtl="0" fontAlgn="base">
              <a:spcBef>
                <a:spcPct val="20000"/>
              </a:spcBef>
              <a:spcAft>
                <a:spcPct val="0"/>
              </a:spcAft>
              <a:buChar char="»"/>
              <a:defRPr sz="2300">
                <a:solidFill>
                  <a:schemeClr val="lt1"/>
                </a:solidFill>
                <a:latin typeface="+mn-lt"/>
                <a:ea typeface="+mn-ea"/>
                <a:cs typeface="+mn-cs"/>
              </a:defRPr>
            </a:lvl8pPr>
            <a:lvl9pPr marL="4441825" indent="-290513" algn="l" defTabSz="1160463" rtl="0" fontAlgn="base">
              <a:spcBef>
                <a:spcPct val="20000"/>
              </a:spcBef>
              <a:spcAft>
                <a:spcPct val="0"/>
              </a:spcAft>
              <a:buChar char="»"/>
              <a:defRPr sz="2300">
                <a:solidFill>
                  <a:schemeClr val="lt1"/>
                </a:solidFill>
                <a:latin typeface="+mn-lt"/>
                <a:ea typeface="+mn-ea"/>
                <a:cs typeface="+mn-cs"/>
              </a:defRPr>
            </a:lvl9pPr>
          </a:lstStyle>
          <a:p>
            <a:pPr marL="0" marR="0" lvl="0" indent="0" algn="l" defTabSz="1103618" rtl="0" eaLnBrk="1" fontAlgn="base" latinLnBrk="0" hangingPunct="1">
              <a:lnSpc>
                <a:spcPct val="90000"/>
              </a:lnSpc>
              <a:spcBef>
                <a:spcPct val="0"/>
              </a:spcBef>
              <a:spcAft>
                <a:spcPct val="0"/>
              </a:spcAft>
              <a:buClr>
                <a:srgbClr val="007E8C"/>
              </a:buClr>
              <a:buSzTx/>
              <a:buFont typeface="Wingdings" pitchFamily="2" charset="2"/>
              <a:buNone/>
              <a:tabLst/>
              <a:defRPr/>
            </a:pPr>
            <a:r>
              <a:rPr kumimoji="0" lang="de-DE" sz="1125" b="0" i="0" u="none" strike="noStrike" kern="0" cap="none" spc="0" normalizeH="0" baseline="0" noProof="0" dirty="0">
                <a:ln>
                  <a:noFill/>
                </a:ln>
                <a:solidFill>
                  <a:srgbClr val="000000"/>
                </a:solidFill>
                <a:effectLst/>
                <a:uLnTx/>
                <a:uFillTx/>
                <a:latin typeface="Verdana"/>
                <a:ea typeface="+mn-ea"/>
                <a:cs typeface="+mn-cs"/>
              </a:rPr>
              <a:t>Nähere Informationen finden Sie unter </a:t>
            </a:r>
            <a:r>
              <a:rPr kumimoji="0" lang="de-DE" sz="1125" b="0" i="0" u="none" strike="noStrike" kern="0" cap="none" spc="0" normalizeH="0" baseline="0" noProof="0" dirty="0">
                <a:ln>
                  <a:noFill/>
                </a:ln>
                <a:solidFill>
                  <a:srgbClr val="000000"/>
                </a:solidFill>
                <a:effectLst/>
                <a:uLnTx/>
                <a:uFillTx/>
                <a:latin typeface="Verdana"/>
                <a:ea typeface="+mn-ea"/>
                <a:cs typeface="+mn-cs"/>
                <a:hlinkClick r:id="rId2"/>
              </a:rPr>
              <a:t>www.datev.de/gobd</a:t>
            </a:r>
            <a:r>
              <a:rPr kumimoji="0" lang="de-DE" sz="1125" b="0" i="0" u="none" strike="noStrike" kern="0" cap="none" spc="0" normalizeH="0" baseline="0" noProof="0" dirty="0">
                <a:ln>
                  <a:noFill/>
                </a:ln>
                <a:solidFill>
                  <a:srgbClr val="000000"/>
                </a:solidFill>
                <a:effectLst/>
                <a:uLnTx/>
                <a:uFillTx/>
                <a:latin typeface="Verdana"/>
                <a:ea typeface="+mn-ea"/>
                <a:cs typeface="+mn-cs"/>
              </a:rPr>
              <a:t> sowie in der Info-Datenbank, Dok.-Nr. 1080608.</a:t>
            </a:r>
          </a:p>
        </p:txBody>
      </p:sp>
    </p:spTree>
    <p:extLst>
      <p:ext uri="{BB962C8B-B14F-4D97-AF65-F5344CB8AC3E}">
        <p14:creationId xmlns:p14="http://schemas.microsoft.com/office/powerpoint/2010/main" val="2095337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Informationen zu den wesentlichen Änderungen </a:t>
            </a:r>
            <a:br>
              <a:rPr kumimoji="0" lang="de-DE" sz="2400" b="0" i="0" u="none" strike="noStrike" kern="0" cap="none" spc="0" normalizeH="0" baseline="0" noProof="0" smtClean="0">
                <a:ln>
                  <a:noFill/>
                </a:ln>
                <a:solidFill>
                  <a:srgbClr val="007E8C"/>
                </a:solidFill>
                <a:effectLst/>
                <a:uLnTx/>
                <a:uFillTx/>
                <a:latin typeface="Verdana"/>
                <a:ea typeface="+mj-ea"/>
                <a:cs typeface="+mj-cs"/>
              </a:rPr>
            </a:br>
            <a:r>
              <a:rPr kumimoji="0" lang="de-DE" sz="2400" b="0" i="0" u="none" strike="noStrike" kern="0" cap="none" spc="0" normalizeH="0" baseline="0" noProof="0" smtClean="0">
                <a:ln>
                  <a:noFill/>
                </a:ln>
                <a:solidFill>
                  <a:srgbClr val="007E8C"/>
                </a:solidFill>
                <a:effectLst/>
                <a:uLnTx/>
                <a:uFillTx/>
                <a:latin typeface="Verdana"/>
                <a:ea typeface="+mj-ea"/>
                <a:cs typeface="+mj-cs"/>
              </a:rPr>
              <a:t>durch die GoBD</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3" name="Abgerundetes Rechteck 2"/>
          <p:cNvSpPr/>
          <p:nvPr/>
        </p:nvSpPr>
        <p:spPr bwMode="auto">
          <a:xfrm>
            <a:off x="201700" y="3153544"/>
            <a:ext cx="11701829" cy="3524842"/>
          </a:xfrm>
          <a:prstGeom prst="roundRect">
            <a:avLst>
              <a:gd name="adj" fmla="val 0"/>
            </a:avLst>
          </a:prstGeom>
          <a:noFill/>
          <a:ln w="28575" cap="flat" cmpd="sng" algn="ctr">
            <a:noFill/>
            <a:prstDash val="solid"/>
            <a:round/>
            <a:headEnd type="none" w="med" len="med"/>
            <a:tailEnd type="none" w="med" len="med"/>
          </a:ln>
          <a:effectLst/>
        </p:spPr>
        <p:txBody>
          <a:bodyPr anchor="t" anchorCtr="0"/>
          <a:lstStyle/>
          <a:p>
            <a:pPr fontAlgn="base">
              <a:spcBef>
                <a:spcPts val="600"/>
              </a:spcBef>
              <a:spcAft>
                <a:spcPct val="0"/>
              </a:spcAft>
              <a:buClr>
                <a:srgbClr val="007E8C"/>
              </a:buClr>
            </a:pPr>
            <a:r>
              <a:rPr lang="de-DE" sz="1200" b="1" dirty="0">
                <a:solidFill>
                  <a:srgbClr val="000000"/>
                </a:solidFill>
                <a:latin typeface="Verdana"/>
                <a:ea typeface="ＭＳ Ｐゴシック" pitchFamily="34" charset="-128"/>
                <a:cs typeface="Arial"/>
              </a:rPr>
              <a:t>Was ändert sich für Sie durch die GoBD? </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Die GoBD fordern eine </a:t>
            </a:r>
            <a:r>
              <a:rPr lang="de-DE" sz="1200" dirty="0">
                <a:solidFill>
                  <a:srgbClr val="007E8C"/>
                </a:solidFill>
                <a:latin typeface="Verdana"/>
                <a:ea typeface="ＭＳ Ｐゴシック" pitchFamily="34" charset="-128"/>
                <a:cs typeface="Arial"/>
              </a:rPr>
              <a:t>geordnete Belegablage für unbare Geschäftsvorfälle binnen 10 Tagen nach Belegeingang bzw. Eintritt des Geschäftsvorfalls</a:t>
            </a:r>
            <a:r>
              <a:rPr lang="de-DE" sz="1200" dirty="0">
                <a:solidFill>
                  <a:srgbClr val="000000"/>
                </a:solidFill>
                <a:latin typeface="Verdana"/>
                <a:ea typeface="ＭＳ Ｐゴシック" pitchFamily="34" charset="-128"/>
                <a:cs typeface="Arial"/>
              </a:rPr>
              <a:t>, z. B. </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einem Papier-Ordner mit einem entsprechenden Ordnungssystem.</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DATEV Unternehmen online.</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7E8C"/>
                </a:solidFill>
                <a:latin typeface="Verdana"/>
                <a:ea typeface="ＭＳ Ｐゴシック" pitchFamily="34" charset="-128"/>
                <a:cs typeface="Arial"/>
              </a:rPr>
              <a:t>Waren- und Kostenrechnungen</a:t>
            </a:r>
            <a:r>
              <a:rPr lang="de-DE" sz="1200" dirty="0">
                <a:solidFill>
                  <a:srgbClr val="000000"/>
                </a:solidFill>
                <a:latin typeface="Verdana"/>
                <a:ea typeface="ＭＳ Ｐゴシック" pitchFamily="34" charset="-128"/>
                <a:cs typeface="Arial"/>
              </a:rPr>
              <a:t>, die nicht binnen 8 Tagen beglichen werden (Orientierungswert), sollen mit ihrer Kontokorrentbeziehung (also kreditorisch) erfasst werden.</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Bei der Aufzeichnung von baren Geschäftsvorfällen (Kassenbuch) gilt weiterhin die tagesaktuelle Aufzeichnungspflicht.</a:t>
            </a:r>
          </a:p>
          <a:p>
            <a:pPr fontAlgn="base">
              <a:spcBef>
                <a:spcPts val="600"/>
              </a:spcBef>
              <a:spcAft>
                <a:spcPct val="0"/>
              </a:spcAft>
              <a:buClr>
                <a:srgbClr val="007E8C"/>
              </a:buClr>
            </a:pPr>
            <a:endParaRPr lang="de-DE" sz="1200" dirty="0">
              <a:solidFill>
                <a:srgbClr val="000000"/>
              </a:solidFill>
              <a:latin typeface="Verdana"/>
              <a:ea typeface="ＭＳ Ｐゴシック" pitchFamily="34" charset="-128"/>
              <a:cs typeface="Arial"/>
            </a:endParaRP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Um die Beachtung der Ordnungsmäßigkeitsanforderungen nachweisen zu können, ist in allen Fällen eine kurze Verfahrensbeschreibung zu empfehlen. </a:t>
            </a: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Die Aufbewahrungspflichten bleiben unverändert, sollten jedoch wegen zahlreicher Klarstellungen vom Umfang her überprüft werden.</a:t>
            </a:r>
          </a:p>
          <a:p>
            <a:pPr fontAlgn="base">
              <a:spcBef>
                <a:spcPts val="600"/>
              </a:spcBef>
              <a:spcAft>
                <a:spcPct val="0"/>
              </a:spcAft>
              <a:buClr>
                <a:srgbClr val="007E8C"/>
              </a:buClr>
            </a:pPr>
            <a:endParaRPr lang="de-DE" sz="1200" dirty="0">
              <a:solidFill>
                <a:srgbClr val="000000"/>
              </a:solidFill>
              <a:latin typeface="Verdana"/>
              <a:ea typeface="ＭＳ Ｐゴシック" pitchFamily="34" charset="-128"/>
              <a:cs typeface="Arial"/>
            </a:endParaRP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Wir beraten Sie gerne zu Details.</a:t>
            </a:r>
          </a:p>
        </p:txBody>
      </p:sp>
      <p:sp>
        <p:nvSpPr>
          <p:cNvPr id="4" name="AutoShape 6"/>
          <p:cNvSpPr txBox="1">
            <a:spLocks noChangeArrowheads="1"/>
          </p:cNvSpPr>
          <p:nvPr/>
        </p:nvSpPr>
        <p:spPr bwMode="auto">
          <a:xfrm>
            <a:off x="201700" y="2001416"/>
            <a:ext cx="11865114" cy="972108"/>
          </a:xfrm>
          <a:prstGeom prst="roundRect">
            <a:avLst>
              <a:gd name="adj" fmla="val 7755"/>
            </a:avLst>
          </a:prstGeom>
          <a:solidFill>
            <a:srgbClr val="DDDDDD"/>
          </a:solidFill>
          <a:ln w="9525">
            <a:no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extrusionH="76200">
            <a:bevelB/>
            <a:extrusionClr>
              <a:srgbClr val="FFC000"/>
            </a:extrusionClr>
          </a:sp3d>
          <a:extLst>
            <a:ext uri="{91240B29-F687-4F45-9708-019B960494DF}">
              <a14:hiddenLine xmlns:a14="http://schemas.microsoft.com/office/drawing/2010/main" w="9525">
                <a:solidFill>
                  <a:schemeClr val="tx1"/>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33375" indent="-333375" algn="l" defTabSz="1495425" rtl="0" fontAlgn="base">
              <a:spcBef>
                <a:spcPct val="50000"/>
              </a:spcBef>
              <a:spcAft>
                <a:spcPct val="0"/>
              </a:spcAft>
              <a:buClr>
                <a:schemeClr val="folHlink"/>
              </a:buClr>
              <a:buFont typeface="Wingdings" pitchFamily="2" charset="2"/>
              <a:buChar char="n"/>
              <a:defRPr>
                <a:solidFill>
                  <a:schemeClr val="lt1"/>
                </a:solidFill>
                <a:latin typeface="+mn-lt"/>
                <a:ea typeface="+mn-ea"/>
                <a:cs typeface="+mn-cs"/>
              </a:defRPr>
            </a:lvl1pPr>
            <a:lvl2pPr marL="600075" indent="-265113" algn="l" defTabSz="1495425" rtl="0" fontAlgn="base">
              <a:spcBef>
                <a:spcPct val="50000"/>
              </a:spcBef>
              <a:spcAft>
                <a:spcPct val="0"/>
              </a:spcAft>
              <a:buClr>
                <a:schemeClr val="folHlink"/>
              </a:buClr>
              <a:buSzPct val="110000"/>
              <a:buFont typeface="Wingdings" pitchFamily="2" charset="2"/>
              <a:buChar char="§"/>
              <a:defRPr>
                <a:solidFill>
                  <a:schemeClr val="lt1"/>
                </a:solidFill>
                <a:latin typeface="+mn-lt"/>
                <a:ea typeface="+mn-ea"/>
                <a:cs typeface="+mn-cs"/>
              </a:defRPr>
            </a:lvl2pPr>
            <a:lvl3pPr marL="890588" indent="-287338" algn="l" defTabSz="1495425" rtl="0" fontAlgn="base">
              <a:spcBef>
                <a:spcPct val="50000"/>
              </a:spcBef>
              <a:spcAft>
                <a:spcPct val="0"/>
              </a:spcAft>
              <a:buClr>
                <a:schemeClr val="folHlink"/>
              </a:buClr>
              <a:buFont typeface="Wide Latin" pitchFamily="18" charset="0"/>
              <a:buChar char="-"/>
              <a:defRPr>
                <a:solidFill>
                  <a:schemeClr val="lt1"/>
                </a:solidFill>
                <a:latin typeface="+mn-lt"/>
                <a:ea typeface="+mn-ea"/>
                <a:cs typeface="+mn-cs"/>
              </a:defRPr>
            </a:lvl3pPr>
            <a:lvl4pPr marL="1314450" indent="-314325" algn="l" defTabSz="1160463" rtl="0" fontAlgn="base">
              <a:spcBef>
                <a:spcPct val="20000"/>
              </a:spcBef>
              <a:spcAft>
                <a:spcPct val="0"/>
              </a:spcAft>
              <a:buClr>
                <a:schemeClr val="hlink"/>
              </a:buClr>
              <a:buSzPct val="175000"/>
              <a:buChar char="-"/>
              <a:defRPr>
                <a:solidFill>
                  <a:schemeClr val="lt1"/>
                </a:solidFill>
                <a:latin typeface="+mn-lt"/>
                <a:ea typeface="+mn-ea"/>
                <a:cs typeface="+mn-cs"/>
              </a:defRPr>
            </a:lvl4pPr>
            <a:lvl5pPr marL="2613025" indent="-290513" algn="l" defTabSz="1160463" rtl="0" fontAlgn="base">
              <a:spcBef>
                <a:spcPct val="20000"/>
              </a:spcBef>
              <a:spcAft>
                <a:spcPct val="0"/>
              </a:spcAft>
              <a:buChar char="»"/>
              <a:defRPr sz="2300">
                <a:solidFill>
                  <a:schemeClr val="lt1"/>
                </a:solidFill>
                <a:latin typeface="+mn-lt"/>
                <a:ea typeface="+mn-ea"/>
                <a:cs typeface="+mn-cs"/>
              </a:defRPr>
            </a:lvl5pPr>
            <a:lvl6pPr marL="3070225" indent="-290513" algn="l" defTabSz="1160463" rtl="0" fontAlgn="base">
              <a:spcBef>
                <a:spcPct val="20000"/>
              </a:spcBef>
              <a:spcAft>
                <a:spcPct val="0"/>
              </a:spcAft>
              <a:buChar char="»"/>
              <a:defRPr sz="2300">
                <a:solidFill>
                  <a:schemeClr val="lt1"/>
                </a:solidFill>
                <a:latin typeface="+mn-lt"/>
                <a:ea typeface="+mn-ea"/>
                <a:cs typeface="+mn-cs"/>
              </a:defRPr>
            </a:lvl6pPr>
            <a:lvl7pPr marL="3527425" indent="-290513" algn="l" defTabSz="1160463" rtl="0" fontAlgn="base">
              <a:spcBef>
                <a:spcPct val="20000"/>
              </a:spcBef>
              <a:spcAft>
                <a:spcPct val="0"/>
              </a:spcAft>
              <a:buChar char="»"/>
              <a:defRPr sz="2300">
                <a:solidFill>
                  <a:schemeClr val="lt1"/>
                </a:solidFill>
                <a:latin typeface="+mn-lt"/>
                <a:ea typeface="+mn-ea"/>
                <a:cs typeface="+mn-cs"/>
              </a:defRPr>
            </a:lvl7pPr>
            <a:lvl8pPr marL="3984625" indent="-290513" algn="l" defTabSz="1160463" rtl="0" fontAlgn="base">
              <a:spcBef>
                <a:spcPct val="20000"/>
              </a:spcBef>
              <a:spcAft>
                <a:spcPct val="0"/>
              </a:spcAft>
              <a:buChar char="»"/>
              <a:defRPr sz="2300">
                <a:solidFill>
                  <a:schemeClr val="lt1"/>
                </a:solidFill>
                <a:latin typeface="+mn-lt"/>
                <a:ea typeface="+mn-ea"/>
                <a:cs typeface="+mn-cs"/>
              </a:defRPr>
            </a:lvl8pPr>
            <a:lvl9pPr marL="4441825" indent="-290513" algn="l" defTabSz="1160463" rtl="0" fontAlgn="base">
              <a:spcBef>
                <a:spcPct val="20000"/>
              </a:spcBef>
              <a:spcAft>
                <a:spcPct val="0"/>
              </a:spcAft>
              <a:buChar char="»"/>
              <a:defRPr sz="2300">
                <a:solidFill>
                  <a:schemeClr val="lt1"/>
                </a:solidFill>
                <a:latin typeface="+mn-lt"/>
                <a:ea typeface="+mn-ea"/>
                <a:cs typeface="+mn-cs"/>
              </a:defRPr>
            </a:lvl9pPr>
          </a:lstStyle>
          <a:p>
            <a:pPr marL="0" marR="0" lvl="0" indent="0" algn="l" defTabSz="1177193" rtl="0" eaLnBrk="1" fontAlgn="base" latinLnBrk="0" hangingPunct="1">
              <a:lnSpc>
                <a:spcPct val="100000"/>
              </a:lnSpc>
              <a:spcBef>
                <a:spcPts val="300"/>
              </a:spcBef>
              <a:spcAft>
                <a:spcPct val="0"/>
              </a:spcAft>
              <a:buClr>
                <a:srgbClr val="007E8C"/>
              </a:buClr>
              <a:buSzTx/>
              <a:buFont typeface="Wingdings" pitchFamily="2" charset="2"/>
              <a:buNone/>
              <a:tabLst/>
              <a:defRPr/>
            </a:pPr>
            <a:r>
              <a:rPr kumimoji="0" lang="de-DE" sz="1400" b="1" i="0" u="none" strike="noStrike" kern="1200" cap="none" spc="0" normalizeH="0" baseline="0" noProof="0" dirty="0" smtClean="0">
                <a:ln>
                  <a:noFill/>
                </a:ln>
                <a:solidFill>
                  <a:srgbClr val="000000"/>
                </a:solidFill>
                <a:effectLst/>
                <a:uLnTx/>
                <a:uFillTx/>
                <a:latin typeface="Verdana"/>
                <a:ea typeface="+mn-ea"/>
                <a:cs typeface="+mn-cs"/>
              </a:rPr>
              <a:t>Wer ist betroffen von den </a:t>
            </a:r>
            <a:r>
              <a:rPr kumimoji="0" lang="de-DE" sz="1400" b="1" i="0" u="none" strike="noStrike" kern="1200" cap="none" spc="0" normalizeH="0" baseline="0" noProof="0" dirty="0" err="1" smtClean="0">
                <a:ln>
                  <a:noFill/>
                </a:ln>
                <a:solidFill>
                  <a:srgbClr val="000000"/>
                </a:solidFill>
                <a:effectLst/>
                <a:uLnTx/>
                <a:uFillTx/>
                <a:latin typeface="Verdana"/>
                <a:ea typeface="+mn-ea"/>
                <a:cs typeface="+mn-cs"/>
              </a:rPr>
              <a:t>GoBD</a:t>
            </a:r>
            <a:r>
              <a:rPr kumimoji="0" lang="de-DE" sz="1400" b="1" i="0" u="none" strike="noStrike" kern="1200" cap="none" spc="0" normalizeH="0" baseline="0" noProof="0" dirty="0" smtClean="0">
                <a:ln>
                  <a:noFill/>
                </a:ln>
                <a:solidFill>
                  <a:srgbClr val="000000"/>
                </a:solidFill>
                <a:effectLst/>
                <a:uLnTx/>
                <a:uFillTx/>
                <a:latin typeface="Verdana"/>
                <a:ea typeface="+mn-ea"/>
                <a:cs typeface="+mn-cs"/>
              </a:rPr>
              <a:t>?</a:t>
            </a:r>
            <a:endParaRPr kumimoji="0" lang="de-DE" sz="1400" b="0" i="0" u="none" strike="noStrike" kern="1200" cap="none" spc="0" normalizeH="0" baseline="0" noProof="0" dirty="0" smtClean="0">
              <a:ln>
                <a:noFill/>
              </a:ln>
              <a:solidFill>
                <a:srgbClr val="000000"/>
              </a:solidFill>
              <a:effectLst/>
              <a:uLnTx/>
              <a:uFillTx/>
              <a:latin typeface="Verdana"/>
              <a:ea typeface="+mn-ea"/>
              <a:cs typeface="+mn-cs"/>
            </a:endParaRPr>
          </a:p>
          <a:p>
            <a:pPr marL="333375" marR="0" lvl="0" indent="-333375" algn="l" defTabSz="1177193" rtl="0" eaLnBrk="1" fontAlgn="base" latinLnBrk="0" hangingPunct="1">
              <a:lnSpc>
                <a:spcPct val="100000"/>
              </a:lnSpc>
              <a:spcBef>
                <a:spcPts val="300"/>
              </a:spcBef>
              <a:spcAft>
                <a:spcPct val="0"/>
              </a:spcAft>
              <a:buClr>
                <a:srgbClr val="007E8C"/>
              </a:buClr>
              <a:buSzTx/>
              <a:buFont typeface="Wingdings" pitchFamily="2" charset="2"/>
              <a:buChar char="n"/>
              <a:tabLst/>
              <a:defRPr/>
            </a:pPr>
            <a:r>
              <a:rPr kumimoji="0" lang="de-DE" sz="1400" b="0" i="0" u="none" strike="noStrike" kern="1200" cap="none" spc="0" normalizeH="0" baseline="0" noProof="0" dirty="0" smtClean="0">
                <a:ln>
                  <a:noFill/>
                </a:ln>
                <a:solidFill>
                  <a:srgbClr val="000000"/>
                </a:solidFill>
                <a:effectLst/>
                <a:uLnTx/>
                <a:uFillTx/>
                <a:latin typeface="Verdana"/>
                <a:ea typeface="+mn-ea"/>
                <a:cs typeface="+mn-cs"/>
              </a:rPr>
              <a:t>Die Regelungen gelten sowohl für die doppelte Buchführung wie </a:t>
            </a:r>
            <a:r>
              <a:rPr kumimoji="0" lang="de-DE" sz="1400" b="0" i="0" u="none" strike="noStrike" kern="1200" cap="none" spc="0" normalizeH="0" baseline="0" noProof="0" dirty="0" smtClean="0">
                <a:ln>
                  <a:noFill/>
                </a:ln>
                <a:solidFill>
                  <a:srgbClr val="007E8C"/>
                </a:solidFill>
                <a:effectLst/>
                <a:uLnTx/>
                <a:uFillTx/>
                <a:latin typeface="Verdana"/>
                <a:ea typeface="+mn-ea"/>
                <a:cs typeface="+mn-cs"/>
              </a:rPr>
              <a:t>auch </a:t>
            </a:r>
            <a:r>
              <a:rPr kumimoji="0" lang="de-DE" sz="1400" b="0" i="0" u="none" strike="noStrike" kern="1200" cap="none" spc="0" normalizeH="0" baseline="0" noProof="0" dirty="0" smtClean="0">
                <a:ln>
                  <a:noFill/>
                </a:ln>
                <a:solidFill>
                  <a:srgbClr val="000000"/>
                </a:solidFill>
                <a:effectLst/>
                <a:uLnTx/>
                <a:uFillTx/>
                <a:latin typeface="Verdana"/>
                <a:ea typeface="+mn-ea"/>
                <a:cs typeface="+mn-cs"/>
              </a:rPr>
              <a:t>explizit für die sonstigen Aufzeichnungen steuerrelevanter Daten, das heißt sie gelten unabhängig davon, ob die Einnahmen aus Haupt- oder Nebenerwerben wie z. B. einer Photovoltaikanlage erzielt werden. </a:t>
            </a:r>
            <a:endParaRPr kumimoji="0" lang="de-DE" sz="1400" b="0" i="0" u="none" strike="noStrike" kern="1200" cap="none" spc="0" normalizeH="0" baseline="0" noProof="0" dirty="0">
              <a:ln>
                <a:noFill/>
              </a:ln>
              <a:solidFill>
                <a:srgbClr val="000000"/>
              </a:solidFill>
              <a:effectLst/>
              <a:uLnTx/>
              <a:uFillTx/>
              <a:latin typeface="Verdana"/>
              <a:ea typeface="+mn-ea"/>
              <a:cs typeface="+mn-cs"/>
            </a:endParaRPr>
          </a:p>
        </p:txBody>
      </p:sp>
      <p:sp>
        <p:nvSpPr>
          <p:cNvPr id="5" name="Rechteck 4"/>
          <p:cNvSpPr/>
          <p:nvPr/>
        </p:nvSpPr>
        <p:spPr>
          <a:xfrm>
            <a:off x="201699" y="1605372"/>
            <a:ext cx="12487367" cy="369332"/>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für Mandanten, die Belege an die Kanzlei zuliefern oder Belege vorerfassen </a:t>
            </a:r>
          </a:p>
        </p:txBody>
      </p:sp>
    </p:spTree>
    <p:extLst>
      <p:ext uri="{BB962C8B-B14F-4D97-AF65-F5344CB8AC3E}">
        <p14:creationId xmlns:p14="http://schemas.microsoft.com/office/powerpoint/2010/main" val="39356090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4"/>
          <p:cNvSpPr txBox="1">
            <a:spLocks/>
          </p:cNvSpPr>
          <p:nvPr/>
        </p:nvSpPr>
        <p:spPr bwMode="auto">
          <a:xfrm>
            <a:off x="11791950" y="7031038"/>
            <a:ext cx="1038225" cy="19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16111" tIns="58055" rIns="116111" bIns="58055" numCol="1" anchor="t" anchorCtr="0" compatLnSpc="1">
            <a:prstTxWarp prst="textNoShape">
              <a:avLst/>
            </a:prstTxWarp>
          </a:bodyPr>
          <a:lstStyle>
            <a:defPPr>
              <a:defRPr lang="de-DE"/>
            </a:defPPr>
            <a:lvl1pPr algn="r" defTabSz="1160463" rtl="0" fontAlgn="base">
              <a:spcBef>
                <a:spcPct val="0"/>
              </a:spcBef>
              <a:spcAft>
                <a:spcPct val="0"/>
              </a:spcAft>
              <a:defRPr sz="1100" kern="1200">
                <a:solidFill>
                  <a:schemeClr val="tx1"/>
                </a:solidFill>
                <a:latin typeface="Verdana" pitchFamily="34" charset="0"/>
                <a:ea typeface="+mn-ea"/>
                <a:cs typeface="+mn-cs"/>
              </a:defRPr>
            </a:lvl1pPr>
            <a:lvl2pPr marL="457200" algn="l" rtl="0" fontAlgn="base">
              <a:spcBef>
                <a:spcPct val="0"/>
              </a:spcBef>
              <a:spcAft>
                <a:spcPct val="0"/>
              </a:spcAft>
              <a:defRPr sz="2300" kern="1200">
                <a:solidFill>
                  <a:schemeClr val="tx1"/>
                </a:solidFill>
                <a:latin typeface="Verdana" pitchFamily="34" charset="0"/>
                <a:ea typeface="+mn-ea"/>
                <a:cs typeface="+mn-cs"/>
              </a:defRPr>
            </a:lvl2pPr>
            <a:lvl3pPr marL="914400" algn="l" rtl="0" fontAlgn="base">
              <a:spcBef>
                <a:spcPct val="0"/>
              </a:spcBef>
              <a:spcAft>
                <a:spcPct val="0"/>
              </a:spcAft>
              <a:defRPr sz="2300" kern="1200">
                <a:solidFill>
                  <a:schemeClr val="tx1"/>
                </a:solidFill>
                <a:latin typeface="Verdana" pitchFamily="34" charset="0"/>
                <a:ea typeface="+mn-ea"/>
                <a:cs typeface="+mn-cs"/>
              </a:defRPr>
            </a:lvl3pPr>
            <a:lvl4pPr marL="1371600" algn="l" rtl="0" fontAlgn="base">
              <a:spcBef>
                <a:spcPct val="0"/>
              </a:spcBef>
              <a:spcAft>
                <a:spcPct val="0"/>
              </a:spcAft>
              <a:defRPr sz="2300" kern="1200">
                <a:solidFill>
                  <a:schemeClr val="tx1"/>
                </a:solidFill>
                <a:latin typeface="Verdana" pitchFamily="34" charset="0"/>
                <a:ea typeface="+mn-ea"/>
                <a:cs typeface="+mn-cs"/>
              </a:defRPr>
            </a:lvl4pPr>
            <a:lvl5pPr marL="1828800" algn="l" rtl="0" fontAlgn="base">
              <a:spcBef>
                <a:spcPct val="0"/>
              </a:spcBef>
              <a:spcAft>
                <a:spcPct val="0"/>
              </a:spcAft>
              <a:defRPr sz="2300" kern="1200">
                <a:solidFill>
                  <a:schemeClr val="tx1"/>
                </a:solidFill>
                <a:latin typeface="Verdana" pitchFamily="34" charset="0"/>
                <a:ea typeface="+mn-ea"/>
                <a:cs typeface="+mn-cs"/>
              </a:defRPr>
            </a:lvl5pPr>
            <a:lvl6pPr marL="2286000" algn="l" defTabSz="914400" rtl="0" eaLnBrk="1" latinLnBrk="0" hangingPunct="1">
              <a:defRPr sz="2300" kern="1200">
                <a:solidFill>
                  <a:schemeClr val="tx1"/>
                </a:solidFill>
                <a:latin typeface="Verdana" pitchFamily="34" charset="0"/>
                <a:ea typeface="+mn-ea"/>
                <a:cs typeface="+mn-cs"/>
              </a:defRPr>
            </a:lvl6pPr>
            <a:lvl7pPr marL="2743200" algn="l" defTabSz="914400" rtl="0" eaLnBrk="1" latinLnBrk="0" hangingPunct="1">
              <a:defRPr sz="2300" kern="1200">
                <a:solidFill>
                  <a:schemeClr val="tx1"/>
                </a:solidFill>
                <a:latin typeface="Verdana" pitchFamily="34" charset="0"/>
                <a:ea typeface="+mn-ea"/>
                <a:cs typeface="+mn-cs"/>
              </a:defRPr>
            </a:lvl7pPr>
            <a:lvl8pPr marL="3200400" algn="l" defTabSz="914400" rtl="0" eaLnBrk="1" latinLnBrk="0" hangingPunct="1">
              <a:defRPr sz="2300" kern="1200">
                <a:solidFill>
                  <a:schemeClr val="tx1"/>
                </a:solidFill>
                <a:latin typeface="Verdana" pitchFamily="34" charset="0"/>
                <a:ea typeface="+mn-ea"/>
                <a:cs typeface="+mn-cs"/>
              </a:defRPr>
            </a:lvl8pPr>
            <a:lvl9pPr marL="3657600" algn="l" defTabSz="914400" rtl="0" eaLnBrk="1" latinLnBrk="0" hangingPunct="1">
              <a:defRPr sz="2300" kern="1200">
                <a:solidFill>
                  <a:schemeClr val="tx1"/>
                </a:solidFill>
                <a:latin typeface="Verdana" pitchFamily="34" charset="0"/>
                <a:ea typeface="+mn-ea"/>
                <a:cs typeface="+mn-cs"/>
              </a:defRPr>
            </a:lvl9pPr>
          </a:lstStyle>
          <a:p>
            <a:pPr marL="0" marR="0" lvl="0" indent="0" algn="r" defTabSz="1160463" rtl="0" eaLnBrk="1" fontAlgn="base" latinLnBrk="0" hangingPunct="1">
              <a:lnSpc>
                <a:spcPct val="100000"/>
              </a:lnSpc>
              <a:spcBef>
                <a:spcPct val="0"/>
              </a:spcBef>
              <a:spcAft>
                <a:spcPct val="0"/>
              </a:spcAft>
              <a:buClrTx/>
              <a:buSzTx/>
              <a:buFontTx/>
              <a:buNone/>
              <a:tabLst/>
              <a:defRPr/>
            </a:pPr>
            <a:fld id="{FB3C0390-5D91-4408-912F-FE9D16BB8352}" type="slidenum">
              <a:rPr kumimoji="0" lang="de-DE" sz="1100" b="0" i="0" u="none" strike="noStrike" kern="1200" cap="none" spc="0" normalizeH="0" baseline="0" noProof="0" smtClean="0">
                <a:ln>
                  <a:noFill/>
                </a:ln>
                <a:solidFill>
                  <a:srgbClr val="000000"/>
                </a:solidFill>
                <a:effectLst/>
                <a:uLnTx/>
                <a:uFillTx/>
                <a:latin typeface="Verdana" pitchFamily="34" charset="0"/>
                <a:ea typeface="+mn-ea"/>
                <a:cs typeface="+mn-cs"/>
              </a:rPr>
              <a:pPr marL="0" marR="0" lvl="0" indent="0" algn="r" defTabSz="1160463" rtl="0" eaLnBrk="1" fontAlgn="base" latinLnBrk="0" hangingPunct="1">
                <a:lnSpc>
                  <a:spcPct val="100000"/>
                </a:lnSpc>
                <a:spcBef>
                  <a:spcPct val="0"/>
                </a:spcBef>
                <a:spcAft>
                  <a:spcPct val="0"/>
                </a:spcAft>
                <a:buClrTx/>
                <a:buSzTx/>
                <a:buFontTx/>
                <a:buNone/>
                <a:tabLst/>
                <a:defRPr/>
              </a:pPr>
              <a:t>11</a:t>
            </a:fld>
            <a:endParaRPr kumimoji="0" lang="de-DE" sz="1100" b="0" i="0" u="none" strike="noStrike" kern="1200" cap="none" spc="0" normalizeH="0" baseline="0" noProof="0" dirty="0">
              <a:ln>
                <a:noFill/>
              </a:ln>
              <a:solidFill>
                <a:srgbClr val="000000"/>
              </a:solidFill>
              <a:effectLst/>
              <a:uLnTx/>
              <a:uFillTx/>
              <a:latin typeface="Verdana" pitchFamily="34" charset="0"/>
              <a:ea typeface="+mn-ea"/>
              <a:cs typeface="+mn-cs"/>
            </a:endParaRPr>
          </a:p>
        </p:txBody>
      </p:sp>
      <p:sp>
        <p:nvSpPr>
          <p:cNvPr id="3"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Informationen zu den wesentlichen Änderungen </a:t>
            </a:r>
            <a:br>
              <a:rPr kumimoji="0" lang="de-DE" sz="2400" b="0" i="0" u="none" strike="noStrike" kern="0" cap="none" spc="0" normalizeH="0" baseline="0" noProof="0" smtClean="0">
                <a:ln>
                  <a:noFill/>
                </a:ln>
                <a:solidFill>
                  <a:srgbClr val="007E8C"/>
                </a:solidFill>
                <a:effectLst/>
                <a:uLnTx/>
                <a:uFillTx/>
                <a:latin typeface="Verdana"/>
                <a:ea typeface="+mj-ea"/>
                <a:cs typeface="+mj-cs"/>
              </a:rPr>
            </a:br>
            <a:r>
              <a:rPr kumimoji="0" lang="de-DE" sz="2400" b="0" i="0" u="none" strike="noStrike" kern="0" cap="none" spc="0" normalizeH="0" baseline="0" noProof="0" smtClean="0">
                <a:ln>
                  <a:noFill/>
                </a:ln>
                <a:solidFill>
                  <a:srgbClr val="007E8C"/>
                </a:solidFill>
                <a:effectLst/>
                <a:uLnTx/>
                <a:uFillTx/>
                <a:latin typeface="Verdana"/>
                <a:ea typeface="+mj-ea"/>
                <a:cs typeface="+mj-cs"/>
              </a:rPr>
              <a:t>durch die GoBD</a:t>
            </a:r>
            <a:endParaRPr kumimoji="0" lang="de-DE" sz="2400" b="0" i="0" u="sng" strike="noStrike" kern="0" cap="none" spc="0" normalizeH="0" baseline="0" noProof="0" dirty="0">
              <a:ln>
                <a:noFill/>
              </a:ln>
              <a:solidFill>
                <a:srgbClr val="007E8C"/>
              </a:solidFill>
              <a:effectLst/>
              <a:uLnTx/>
              <a:uFillTx/>
              <a:latin typeface="Verdana"/>
              <a:ea typeface="+mj-ea"/>
              <a:cs typeface="+mj-cs"/>
            </a:endParaRPr>
          </a:p>
        </p:txBody>
      </p:sp>
      <p:sp>
        <p:nvSpPr>
          <p:cNvPr id="4" name="Abgerundetes Rechteck 3"/>
          <p:cNvSpPr/>
          <p:nvPr/>
        </p:nvSpPr>
        <p:spPr bwMode="auto">
          <a:xfrm>
            <a:off x="201700" y="3153544"/>
            <a:ext cx="11742650" cy="3443199"/>
          </a:xfrm>
          <a:prstGeom prst="roundRect">
            <a:avLst>
              <a:gd name="adj" fmla="val 0"/>
            </a:avLst>
          </a:prstGeom>
          <a:noFill/>
          <a:ln w="28575" cap="flat" cmpd="sng" algn="ctr">
            <a:noFill/>
            <a:prstDash val="solid"/>
            <a:round/>
            <a:headEnd type="none" w="med" len="med"/>
            <a:tailEnd type="none" w="med" len="med"/>
          </a:ln>
          <a:effectLst/>
        </p:spPr>
        <p:txBody>
          <a:bodyPr anchor="t" anchorCtr="0"/>
          <a:lstStyle/>
          <a:p>
            <a:pPr fontAlgn="base">
              <a:spcBef>
                <a:spcPts val="600"/>
              </a:spcBef>
              <a:spcAft>
                <a:spcPct val="0"/>
              </a:spcAft>
              <a:buClr>
                <a:srgbClr val="007E8C"/>
              </a:buClr>
            </a:pPr>
            <a:r>
              <a:rPr lang="de-DE" sz="1200" b="1" dirty="0">
                <a:solidFill>
                  <a:srgbClr val="000000"/>
                </a:solidFill>
                <a:latin typeface="Verdana"/>
                <a:ea typeface="ＭＳ Ｐゴシック" pitchFamily="34" charset="-128"/>
                <a:cs typeface="Arial"/>
              </a:rPr>
              <a:t>Was ändert sich für Sie durch die GoBD? </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Die GoBD fordern eine </a:t>
            </a:r>
            <a:r>
              <a:rPr lang="de-DE" sz="1200" dirty="0">
                <a:solidFill>
                  <a:srgbClr val="007E8C"/>
                </a:solidFill>
                <a:latin typeface="Verdana"/>
                <a:ea typeface="ＭＳ Ｐゴシック" pitchFamily="34" charset="-128"/>
                <a:cs typeface="Arial"/>
              </a:rPr>
              <a:t>geordnete Belegablage für unbare Geschäftsvorfälle binnen 10 Tagen nach Belegeingang bzw. Eintritt des Geschäftsvorfalls</a:t>
            </a:r>
            <a:r>
              <a:rPr lang="de-DE" sz="1200" dirty="0">
                <a:solidFill>
                  <a:srgbClr val="000000"/>
                </a:solidFill>
                <a:latin typeface="Verdana"/>
                <a:ea typeface="ＭＳ Ｐゴシック" pitchFamily="34" charset="-128"/>
                <a:cs typeface="Arial"/>
              </a:rPr>
              <a:t>, z. B. </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einem Papier-Ordner mit einem entsprechenden Ordnungssystem.</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DATEV Unternehmen online.</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7E8C"/>
                </a:solidFill>
                <a:latin typeface="Verdana"/>
                <a:ea typeface="ＭＳ Ｐゴシック" pitchFamily="34" charset="-128"/>
                <a:cs typeface="Arial"/>
              </a:rPr>
              <a:t>Waren- und Kostenrechnungen</a:t>
            </a:r>
            <a:r>
              <a:rPr lang="de-DE" sz="1200" dirty="0">
                <a:solidFill>
                  <a:srgbClr val="000000"/>
                </a:solidFill>
                <a:latin typeface="Verdana"/>
                <a:ea typeface="ＭＳ Ｐゴシック" pitchFamily="34" charset="-128"/>
                <a:cs typeface="Arial"/>
              </a:rPr>
              <a:t>, die nicht binnen 8 Tagen beglichen werden (Orientierungswert), sollen mit ihrer Kontokorrentbeziehung (also kreditorisch) erfasst werden.</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Bei der Aufzeichnung von baren Geschäftsvorfällen (Kassenbuch) gilt weiterhin die tagesaktuelle Aufzeichnungspflicht.</a:t>
            </a:r>
          </a:p>
          <a:p>
            <a:pPr fontAlgn="base">
              <a:spcBef>
                <a:spcPts val="600"/>
              </a:spcBef>
              <a:spcAft>
                <a:spcPct val="0"/>
              </a:spcAft>
              <a:buClr>
                <a:srgbClr val="007E8C"/>
              </a:buClr>
            </a:pPr>
            <a:endParaRPr lang="de-DE" sz="1200" dirty="0">
              <a:solidFill>
                <a:srgbClr val="000000"/>
              </a:solidFill>
              <a:latin typeface="Verdana"/>
              <a:ea typeface="ＭＳ Ｐゴシック" pitchFamily="34" charset="-128"/>
              <a:cs typeface="Arial"/>
            </a:endParaRP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Bitte schreiben Sie die Buchungsstapel, die sie uns für die Erstellung einer monatlichen Umsatzsteuervoranmeldung zukommen lassen, nicht fest, sondern übergeben Sie uns diese ohne Festschreibung. </a:t>
            </a: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Um die Beachtung der Ordnungsmäßigkeitsanforderungen nachweisen zu können, ist in allen Fällen eine kurze Verfahrensbeschreibung zu empfehlen. </a:t>
            </a:r>
          </a:p>
          <a:p>
            <a:pPr fontAlgn="base">
              <a:spcBef>
                <a:spcPts val="600"/>
              </a:spcBef>
              <a:spcAft>
                <a:spcPct val="0"/>
              </a:spcAft>
              <a:buClr>
                <a:srgbClr val="007E8C"/>
              </a:buClr>
            </a:pPr>
            <a:r>
              <a:rPr lang="de-DE" sz="1200" dirty="0">
                <a:solidFill>
                  <a:srgbClr val="000000"/>
                </a:solidFill>
                <a:latin typeface="Verdana"/>
                <a:ea typeface="ＭＳ Ｐゴシック" pitchFamily="34" charset="-128"/>
                <a:cs typeface="Arial"/>
              </a:rPr>
              <a:t>Die Aufbewahrungspflichten bleiben unverändert, sollten jedoch wegen zahlreicher Klarstellungen vom Umfang her überprüft werden.</a:t>
            </a:r>
          </a:p>
          <a:p>
            <a:pPr fontAlgn="base">
              <a:spcBef>
                <a:spcPts val="600"/>
              </a:spcBef>
              <a:spcAft>
                <a:spcPct val="0"/>
              </a:spcAft>
              <a:buClr>
                <a:srgbClr val="007E8C"/>
              </a:buClr>
            </a:pPr>
            <a:endParaRPr lang="de-DE" sz="1200" dirty="0">
              <a:solidFill>
                <a:srgbClr val="000000"/>
              </a:solidFill>
              <a:latin typeface="Verdana" pitchFamily="34" charset="0"/>
              <a:ea typeface="ＭＳ Ｐゴシック" pitchFamily="34" charset="-128"/>
              <a:cs typeface="Arial"/>
            </a:endParaRPr>
          </a:p>
          <a:p>
            <a:pPr fontAlgn="base">
              <a:spcBef>
                <a:spcPts val="600"/>
              </a:spcBef>
              <a:spcAft>
                <a:spcPct val="0"/>
              </a:spcAft>
              <a:buClr>
                <a:srgbClr val="007E8C"/>
              </a:buClr>
            </a:pPr>
            <a:r>
              <a:rPr lang="de-DE" sz="1200" dirty="0">
                <a:solidFill>
                  <a:srgbClr val="000000"/>
                </a:solidFill>
                <a:latin typeface="Verdana" pitchFamily="34" charset="0"/>
                <a:ea typeface="ＭＳ Ｐゴシック" pitchFamily="34" charset="-128"/>
                <a:cs typeface="Arial"/>
              </a:rPr>
              <a:t>Wir beraten Sie gerne zu Details.</a:t>
            </a:r>
          </a:p>
          <a:p>
            <a:pPr fontAlgn="base">
              <a:spcBef>
                <a:spcPts val="600"/>
              </a:spcBef>
              <a:spcAft>
                <a:spcPct val="0"/>
              </a:spcAft>
              <a:buClr>
                <a:srgbClr val="007E8C"/>
              </a:buClr>
            </a:pPr>
            <a:endParaRPr lang="de-DE" sz="1200" dirty="0">
              <a:solidFill>
                <a:srgbClr val="000000"/>
              </a:solidFill>
              <a:latin typeface="Verdana"/>
              <a:ea typeface="ＭＳ Ｐゴシック" pitchFamily="34" charset="-128"/>
              <a:cs typeface="Arial"/>
            </a:endParaRPr>
          </a:p>
        </p:txBody>
      </p:sp>
      <p:sp>
        <p:nvSpPr>
          <p:cNvPr id="5" name="AutoShape 6"/>
          <p:cNvSpPr txBox="1">
            <a:spLocks noChangeArrowheads="1"/>
          </p:cNvSpPr>
          <p:nvPr/>
        </p:nvSpPr>
        <p:spPr bwMode="auto">
          <a:xfrm>
            <a:off x="201700" y="2001416"/>
            <a:ext cx="11742650" cy="972108"/>
          </a:xfrm>
          <a:prstGeom prst="roundRect">
            <a:avLst>
              <a:gd name="adj" fmla="val 7755"/>
            </a:avLst>
          </a:prstGeom>
          <a:solidFill>
            <a:srgbClr val="DDDDDD"/>
          </a:solidFill>
          <a:ln w="9525">
            <a:no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extrusionH="76200">
            <a:bevelB/>
            <a:extrusionClr>
              <a:srgbClr val="FFC000"/>
            </a:extrusionClr>
          </a:sp3d>
          <a:extLst>
            <a:ext uri="{91240B29-F687-4F45-9708-019B960494DF}">
              <a14:hiddenLine xmlns:a14="http://schemas.microsoft.com/office/drawing/2010/main" w="9525">
                <a:solidFill>
                  <a:schemeClr val="tx1"/>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33375" indent="-333375" algn="l" defTabSz="1495425" rtl="0" fontAlgn="base">
              <a:spcBef>
                <a:spcPct val="50000"/>
              </a:spcBef>
              <a:spcAft>
                <a:spcPct val="0"/>
              </a:spcAft>
              <a:buClr>
                <a:schemeClr val="folHlink"/>
              </a:buClr>
              <a:buFont typeface="Wingdings" pitchFamily="2" charset="2"/>
              <a:buChar char="n"/>
              <a:defRPr>
                <a:solidFill>
                  <a:schemeClr val="lt1"/>
                </a:solidFill>
                <a:latin typeface="+mn-lt"/>
                <a:ea typeface="+mn-ea"/>
                <a:cs typeface="+mn-cs"/>
              </a:defRPr>
            </a:lvl1pPr>
            <a:lvl2pPr marL="600075" indent="-265113" algn="l" defTabSz="1495425" rtl="0" fontAlgn="base">
              <a:spcBef>
                <a:spcPct val="50000"/>
              </a:spcBef>
              <a:spcAft>
                <a:spcPct val="0"/>
              </a:spcAft>
              <a:buClr>
                <a:schemeClr val="folHlink"/>
              </a:buClr>
              <a:buSzPct val="110000"/>
              <a:buFont typeface="Wingdings" pitchFamily="2" charset="2"/>
              <a:buChar char="§"/>
              <a:defRPr>
                <a:solidFill>
                  <a:schemeClr val="lt1"/>
                </a:solidFill>
                <a:latin typeface="+mn-lt"/>
                <a:ea typeface="+mn-ea"/>
                <a:cs typeface="+mn-cs"/>
              </a:defRPr>
            </a:lvl2pPr>
            <a:lvl3pPr marL="890588" indent="-287338" algn="l" defTabSz="1495425" rtl="0" fontAlgn="base">
              <a:spcBef>
                <a:spcPct val="50000"/>
              </a:spcBef>
              <a:spcAft>
                <a:spcPct val="0"/>
              </a:spcAft>
              <a:buClr>
                <a:schemeClr val="folHlink"/>
              </a:buClr>
              <a:buFont typeface="Wide Latin" pitchFamily="18" charset="0"/>
              <a:buChar char="-"/>
              <a:defRPr>
                <a:solidFill>
                  <a:schemeClr val="lt1"/>
                </a:solidFill>
                <a:latin typeface="+mn-lt"/>
                <a:ea typeface="+mn-ea"/>
                <a:cs typeface="+mn-cs"/>
              </a:defRPr>
            </a:lvl3pPr>
            <a:lvl4pPr marL="1314450" indent="-314325" algn="l" defTabSz="1160463" rtl="0" fontAlgn="base">
              <a:spcBef>
                <a:spcPct val="20000"/>
              </a:spcBef>
              <a:spcAft>
                <a:spcPct val="0"/>
              </a:spcAft>
              <a:buClr>
                <a:schemeClr val="hlink"/>
              </a:buClr>
              <a:buSzPct val="175000"/>
              <a:buChar char="-"/>
              <a:defRPr>
                <a:solidFill>
                  <a:schemeClr val="lt1"/>
                </a:solidFill>
                <a:latin typeface="+mn-lt"/>
                <a:ea typeface="+mn-ea"/>
                <a:cs typeface="+mn-cs"/>
              </a:defRPr>
            </a:lvl4pPr>
            <a:lvl5pPr marL="2613025" indent="-290513" algn="l" defTabSz="1160463" rtl="0" fontAlgn="base">
              <a:spcBef>
                <a:spcPct val="20000"/>
              </a:spcBef>
              <a:spcAft>
                <a:spcPct val="0"/>
              </a:spcAft>
              <a:buChar char="»"/>
              <a:defRPr sz="2300">
                <a:solidFill>
                  <a:schemeClr val="lt1"/>
                </a:solidFill>
                <a:latin typeface="+mn-lt"/>
                <a:ea typeface="+mn-ea"/>
                <a:cs typeface="+mn-cs"/>
              </a:defRPr>
            </a:lvl5pPr>
            <a:lvl6pPr marL="3070225" indent="-290513" algn="l" defTabSz="1160463" rtl="0" fontAlgn="base">
              <a:spcBef>
                <a:spcPct val="20000"/>
              </a:spcBef>
              <a:spcAft>
                <a:spcPct val="0"/>
              </a:spcAft>
              <a:buChar char="»"/>
              <a:defRPr sz="2300">
                <a:solidFill>
                  <a:schemeClr val="lt1"/>
                </a:solidFill>
                <a:latin typeface="+mn-lt"/>
                <a:ea typeface="+mn-ea"/>
                <a:cs typeface="+mn-cs"/>
              </a:defRPr>
            </a:lvl6pPr>
            <a:lvl7pPr marL="3527425" indent="-290513" algn="l" defTabSz="1160463" rtl="0" fontAlgn="base">
              <a:spcBef>
                <a:spcPct val="20000"/>
              </a:spcBef>
              <a:spcAft>
                <a:spcPct val="0"/>
              </a:spcAft>
              <a:buChar char="»"/>
              <a:defRPr sz="2300">
                <a:solidFill>
                  <a:schemeClr val="lt1"/>
                </a:solidFill>
                <a:latin typeface="+mn-lt"/>
                <a:ea typeface="+mn-ea"/>
                <a:cs typeface="+mn-cs"/>
              </a:defRPr>
            </a:lvl7pPr>
            <a:lvl8pPr marL="3984625" indent="-290513" algn="l" defTabSz="1160463" rtl="0" fontAlgn="base">
              <a:spcBef>
                <a:spcPct val="20000"/>
              </a:spcBef>
              <a:spcAft>
                <a:spcPct val="0"/>
              </a:spcAft>
              <a:buChar char="»"/>
              <a:defRPr sz="2300">
                <a:solidFill>
                  <a:schemeClr val="lt1"/>
                </a:solidFill>
                <a:latin typeface="+mn-lt"/>
                <a:ea typeface="+mn-ea"/>
                <a:cs typeface="+mn-cs"/>
              </a:defRPr>
            </a:lvl8pPr>
            <a:lvl9pPr marL="4441825" indent="-290513" algn="l" defTabSz="1160463" rtl="0" fontAlgn="base">
              <a:spcBef>
                <a:spcPct val="20000"/>
              </a:spcBef>
              <a:spcAft>
                <a:spcPct val="0"/>
              </a:spcAft>
              <a:buChar char="»"/>
              <a:defRPr sz="2300">
                <a:solidFill>
                  <a:schemeClr val="lt1"/>
                </a:solidFill>
                <a:latin typeface="+mn-lt"/>
                <a:ea typeface="+mn-ea"/>
                <a:cs typeface="+mn-cs"/>
              </a:defRPr>
            </a:lvl9pPr>
          </a:lstStyle>
          <a:p>
            <a:pPr marL="0" marR="0" lvl="0" indent="0" algn="l" defTabSz="1177193" rtl="0" eaLnBrk="1" fontAlgn="base" latinLnBrk="0" hangingPunct="1">
              <a:lnSpc>
                <a:spcPct val="100000"/>
              </a:lnSpc>
              <a:spcBef>
                <a:spcPts val="300"/>
              </a:spcBef>
              <a:spcAft>
                <a:spcPct val="0"/>
              </a:spcAft>
              <a:buClr>
                <a:srgbClr val="007E8C"/>
              </a:buClr>
              <a:buSzTx/>
              <a:buFont typeface="Wingdings" pitchFamily="2" charset="2"/>
              <a:buNone/>
              <a:tabLst/>
              <a:defRPr/>
            </a:pPr>
            <a:r>
              <a:rPr kumimoji="0" lang="de-DE" sz="1400" b="1" i="0" u="none" strike="noStrike" kern="1200" cap="none" spc="0" normalizeH="0" baseline="0" noProof="0" smtClean="0">
                <a:ln>
                  <a:noFill/>
                </a:ln>
                <a:solidFill>
                  <a:srgbClr val="000000"/>
                </a:solidFill>
                <a:effectLst/>
                <a:uLnTx/>
                <a:uFillTx/>
                <a:latin typeface="Verdana"/>
                <a:ea typeface="+mn-ea"/>
                <a:cs typeface="+mn-cs"/>
              </a:rPr>
              <a:t>Wer ist betroffen von den GoBD?</a:t>
            </a:r>
            <a:endParaRPr kumimoji="0" lang="de-DE" sz="1400" b="0" i="0" u="none" strike="noStrike" kern="1200" cap="none" spc="0" normalizeH="0" baseline="0" noProof="0" smtClean="0">
              <a:ln>
                <a:noFill/>
              </a:ln>
              <a:solidFill>
                <a:srgbClr val="000000"/>
              </a:solidFill>
              <a:effectLst/>
              <a:uLnTx/>
              <a:uFillTx/>
              <a:latin typeface="Verdana"/>
              <a:ea typeface="+mn-ea"/>
              <a:cs typeface="+mn-cs"/>
            </a:endParaRPr>
          </a:p>
          <a:p>
            <a:pPr marL="333375" marR="0" lvl="0" indent="-333375" algn="l" defTabSz="1177193" rtl="0" eaLnBrk="1" fontAlgn="base" latinLnBrk="0" hangingPunct="1">
              <a:lnSpc>
                <a:spcPct val="100000"/>
              </a:lnSpc>
              <a:spcBef>
                <a:spcPts val="300"/>
              </a:spcBef>
              <a:spcAft>
                <a:spcPct val="0"/>
              </a:spcAft>
              <a:buClr>
                <a:srgbClr val="007E8C"/>
              </a:buClr>
              <a:buSzTx/>
              <a:buFont typeface="Wingdings" pitchFamily="2" charset="2"/>
              <a:buChar char="n"/>
              <a:tabLst/>
              <a:defRPr/>
            </a:pPr>
            <a:r>
              <a:rPr kumimoji="0" lang="de-DE" sz="1400" b="0" i="0" u="none" strike="noStrike" kern="1200" cap="none" spc="0" normalizeH="0" baseline="0" noProof="0" smtClean="0">
                <a:ln>
                  <a:noFill/>
                </a:ln>
                <a:solidFill>
                  <a:srgbClr val="000000"/>
                </a:solidFill>
                <a:effectLst/>
                <a:uLnTx/>
                <a:uFillTx/>
                <a:latin typeface="Verdana"/>
                <a:ea typeface="+mn-ea"/>
                <a:cs typeface="+mn-cs"/>
              </a:rPr>
              <a:t>Die Regelungen gelten sowohl für die doppelte Buchführung wie </a:t>
            </a:r>
            <a:r>
              <a:rPr kumimoji="0" lang="de-DE" sz="1400" b="0" i="0" u="none" strike="noStrike" kern="1200" cap="none" spc="0" normalizeH="0" baseline="0" noProof="0" smtClean="0">
                <a:ln>
                  <a:noFill/>
                </a:ln>
                <a:solidFill>
                  <a:srgbClr val="007E8C"/>
                </a:solidFill>
                <a:effectLst/>
                <a:uLnTx/>
                <a:uFillTx/>
                <a:latin typeface="Verdana"/>
                <a:ea typeface="+mn-ea"/>
                <a:cs typeface="+mn-cs"/>
              </a:rPr>
              <a:t>auch </a:t>
            </a:r>
            <a:r>
              <a:rPr kumimoji="0" lang="de-DE" sz="1400" b="0" i="0" u="none" strike="noStrike" kern="1200" cap="none" spc="0" normalizeH="0" baseline="0" noProof="0" smtClean="0">
                <a:ln>
                  <a:noFill/>
                </a:ln>
                <a:solidFill>
                  <a:srgbClr val="000000"/>
                </a:solidFill>
                <a:effectLst/>
                <a:uLnTx/>
                <a:uFillTx/>
                <a:latin typeface="Verdana"/>
                <a:ea typeface="+mn-ea"/>
                <a:cs typeface="+mn-cs"/>
              </a:rPr>
              <a:t>explizit für die sonstigen Aufzeichnungen </a:t>
            </a:r>
            <a:br>
              <a:rPr kumimoji="0" lang="de-DE" sz="1400" b="0" i="0" u="none" strike="noStrike" kern="1200" cap="none" spc="0" normalizeH="0" baseline="0" noProof="0" smtClean="0">
                <a:ln>
                  <a:noFill/>
                </a:ln>
                <a:solidFill>
                  <a:srgbClr val="000000"/>
                </a:solidFill>
                <a:effectLst/>
                <a:uLnTx/>
                <a:uFillTx/>
                <a:latin typeface="Verdana"/>
                <a:ea typeface="+mn-ea"/>
                <a:cs typeface="+mn-cs"/>
              </a:rPr>
            </a:br>
            <a:r>
              <a:rPr kumimoji="0" lang="de-DE" sz="1400" b="0" i="0" u="none" strike="noStrike" kern="1200" cap="none" spc="0" normalizeH="0" baseline="0" noProof="0" smtClean="0">
                <a:ln>
                  <a:noFill/>
                </a:ln>
                <a:solidFill>
                  <a:srgbClr val="000000"/>
                </a:solidFill>
                <a:effectLst/>
                <a:uLnTx/>
                <a:uFillTx/>
                <a:latin typeface="Verdana"/>
                <a:ea typeface="+mn-ea"/>
                <a:cs typeface="+mn-cs"/>
              </a:rPr>
              <a:t>steuerrelevanter Daten.</a:t>
            </a:r>
            <a:endParaRPr kumimoji="0" lang="de-DE" sz="1400" b="0" i="0" u="none" strike="noStrike" kern="1200" cap="none" spc="0" normalizeH="0" baseline="0" noProof="0" dirty="0">
              <a:ln>
                <a:noFill/>
              </a:ln>
              <a:solidFill>
                <a:srgbClr val="000000"/>
              </a:solidFill>
              <a:effectLst/>
              <a:uLnTx/>
              <a:uFillTx/>
              <a:latin typeface="Verdana"/>
              <a:ea typeface="+mn-ea"/>
              <a:cs typeface="+mn-cs"/>
            </a:endParaRPr>
          </a:p>
        </p:txBody>
      </p:sp>
      <p:sp>
        <p:nvSpPr>
          <p:cNvPr id="6" name="Rechteck 5"/>
          <p:cNvSpPr/>
          <p:nvPr/>
        </p:nvSpPr>
        <p:spPr>
          <a:xfrm>
            <a:off x="201699" y="1605372"/>
            <a:ext cx="12487367" cy="369332"/>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für Mandanten, die Geschäftsvorfälle in einem Rechnungswesenprogramm vorerfassen</a:t>
            </a:r>
          </a:p>
        </p:txBody>
      </p:sp>
    </p:spTree>
    <p:extLst>
      <p:ext uri="{BB962C8B-B14F-4D97-AF65-F5344CB8AC3E}">
        <p14:creationId xmlns:p14="http://schemas.microsoft.com/office/powerpoint/2010/main" val="3874371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Informationen zu den wesentlichen Änderungen </a:t>
            </a:r>
            <a:br>
              <a:rPr kumimoji="0" lang="de-DE" sz="2400" b="0" i="0" u="none" strike="noStrike" kern="0" cap="none" spc="0" normalizeH="0" baseline="0" noProof="0" smtClean="0">
                <a:ln>
                  <a:noFill/>
                </a:ln>
                <a:solidFill>
                  <a:srgbClr val="007E8C"/>
                </a:solidFill>
                <a:effectLst/>
                <a:uLnTx/>
                <a:uFillTx/>
                <a:latin typeface="Verdana"/>
                <a:ea typeface="+mj-ea"/>
                <a:cs typeface="+mj-cs"/>
              </a:rPr>
            </a:br>
            <a:r>
              <a:rPr kumimoji="0" lang="de-DE" sz="2400" b="0" i="0" u="none" strike="noStrike" kern="0" cap="none" spc="0" normalizeH="0" baseline="0" noProof="0" smtClean="0">
                <a:ln>
                  <a:noFill/>
                </a:ln>
                <a:solidFill>
                  <a:srgbClr val="007E8C"/>
                </a:solidFill>
                <a:effectLst/>
                <a:uLnTx/>
                <a:uFillTx/>
                <a:latin typeface="Verdana"/>
                <a:ea typeface="+mj-ea"/>
                <a:cs typeface="+mj-cs"/>
              </a:rPr>
              <a:t>durch die GoBD</a:t>
            </a:r>
            <a:endParaRPr kumimoji="0" lang="de-DE" sz="2400" b="0" i="0" u="sng" strike="noStrike" kern="0" cap="none" spc="0" normalizeH="0" baseline="0" noProof="0" dirty="0">
              <a:ln>
                <a:noFill/>
              </a:ln>
              <a:solidFill>
                <a:srgbClr val="007E8C"/>
              </a:solidFill>
              <a:effectLst/>
              <a:uLnTx/>
              <a:uFillTx/>
              <a:latin typeface="Verdana"/>
              <a:ea typeface="+mj-ea"/>
              <a:cs typeface="+mj-cs"/>
            </a:endParaRPr>
          </a:p>
        </p:txBody>
      </p:sp>
      <p:sp>
        <p:nvSpPr>
          <p:cNvPr id="4" name="Abgerundetes Rechteck 3"/>
          <p:cNvSpPr/>
          <p:nvPr/>
        </p:nvSpPr>
        <p:spPr bwMode="auto">
          <a:xfrm>
            <a:off x="201700" y="2949437"/>
            <a:ext cx="11856950" cy="3851413"/>
          </a:xfrm>
          <a:prstGeom prst="roundRect">
            <a:avLst>
              <a:gd name="adj" fmla="val 0"/>
            </a:avLst>
          </a:prstGeom>
          <a:noFill/>
          <a:ln w="28575" cap="flat" cmpd="sng" algn="ctr">
            <a:noFill/>
            <a:prstDash val="solid"/>
            <a:round/>
            <a:headEnd type="none" w="med" len="med"/>
            <a:tailEnd type="none" w="med" len="med"/>
          </a:ln>
          <a:effectLst/>
        </p:spPr>
        <p:txBody>
          <a:bodyPr anchor="t" anchorCtr="0"/>
          <a:lstStyle/>
          <a:p>
            <a:pPr fontAlgn="base">
              <a:spcBef>
                <a:spcPts val="600"/>
              </a:spcBef>
              <a:spcAft>
                <a:spcPct val="0"/>
              </a:spcAft>
              <a:buClr>
                <a:srgbClr val="007E8C"/>
              </a:buClr>
            </a:pPr>
            <a:r>
              <a:rPr lang="de-DE" sz="1200" b="1" dirty="0">
                <a:solidFill>
                  <a:srgbClr val="000000"/>
                </a:solidFill>
                <a:latin typeface="Verdana"/>
                <a:ea typeface="ＭＳ Ｐゴシック" pitchFamily="34" charset="-128"/>
                <a:cs typeface="Arial"/>
              </a:rPr>
              <a:t>Was ändert sich für Sie durch die GoBD? </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Die GoBD fordern eine </a:t>
            </a:r>
            <a:r>
              <a:rPr lang="de-DE" sz="1200" dirty="0">
                <a:solidFill>
                  <a:srgbClr val="007E8C"/>
                </a:solidFill>
                <a:latin typeface="Verdana"/>
                <a:ea typeface="ＭＳ Ｐゴシック" pitchFamily="34" charset="-128"/>
                <a:cs typeface="Arial"/>
              </a:rPr>
              <a:t>geordnete Belegablage für unbare Geschäftsvorfälle binnen 10 Tagen nach Belegeingang bzw. Eintritt des Geschäftsvorfalls</a:t>
            </a:r>
            <a:r>
              <a:rPr lang="de-DE" sz="1200" dirty="0">
                <a:solidFill>
                  <a:srgbClr val="000000"/>
                </a:solidFill>
                <a:latin typeface="Verdana"/>
                <a:ea typeface="ＭＳ Ｐゴシック" pitchFamily="34" charset="-128"/>
                <a:cs typeface="Arial"/>
              </a:rPr>
              <a:t>, z. B. </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einem Papier-Ordner mit einem entsprechenden Ordnungssystem</a:t>
            </a:r>
          </a:p>
          <a:p>
            <a:pPr marL="449263" lvl="1" indent="-179388" fontAlgn="base">
              <a:spcBef>
                <a:spcPts val="600"/>
              </a:spcBef>
              <a:spcAft>
                <a:spcPct val="0"/>
              </a:spcAft>
              <a:buClr>
                <a:srgbClr val="007E8C"/>
              </a:buClr>
              <a:buFont typeface="Wingdings" panose="05000000000000000000" pitchFamily="2" charset="2"/>
              <a:buChar char="§"/>
            </a:pPr>
            <a:r>
              <a:rPr lang="de-DE" sz="1200" dirty="0">
                <a:solidFill>
                  <a:srgbClr val="000000"/>
                </a:solidFill>
                <a:latin typeface="Verdana"/>
                <a:ea typeface="ＭＳ Ｐゴシック" pitchFamily="34" charset="-128"/>
                <a:cs typeface="Arial"/>
              </a:rPr>
              <a:t>in DATEV Unternehmen online </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7E8C"/>
                </a:solidFill>
                <a:latin typeface="Verdana"/>
                <a:ea typeface="ＭＳ Ｐゴシック" pitchFamily="34" charset="-128"/>
                <a:cs typeface="Arial"/>
              </a:rPr>
              <a:t>Waren- und Kostenrechnungen</a:t>
            </a:r>
            <a:r>
              <a:rPr lang="de-DE" sz="1200" dirty="0">
                <a:solidFill>
                  <a:srgbClr val="000000"/>
                </a:solidFill>
                <a:latin typeface="Verdana"/>
                <a:ea typeface="ＭＳ Ｐゴシック" pitchFamily="34" charset="-128"/>
                <a:cs typeface="Arial"/>
              </a:rPr>
              <a:t>, die nicht binnen 8 Tagen beglichen werden (Orientierungswert), sollen mit ihrer Kontokorrentbeziehung (also kreditorisch) erfasst werden.</a:t>
            </a:r>
          </a:p>
          <a:p>
            <a:pPr marL="285750" indent="-285750" fontAlgn="base">
              <a:spcBef>
                <a:spcPts val="600"/>
              </a:spcBef>
              <a:spcAft>
                <a:spcPct val="0"/>
              </a:spcAft>
              <a:buClr>
                <a:srgbClr val="007E8C"/>
              </a:buClr>
              <a:buFont typeface="Wingdings" panose="05000000000000000000" pitchFamily="2" charset="2"/>
              <a:buChar char="n"/>
            </a:pPr>
            <a:r>
              <a:rPr lang="de-DE" sz="1200" dirty="0">
                <a:solidFill>
                  <a:srgbClr val="000000"/>
                </a:solidFill>
                <a:latin typeface="Verdana"/>
                <a:ea typeface="ＭＳ Ｐゴシック" pitchFamily="34" charset="-128"/>
                <a:cs typeface="Arial"/>
              </a:rPr>
              <a:t>Bei der Aufzeichnung von baren Geschäftsvorfällen (Kassenbuch) gilt weiterhin die tagesaktuelle Aufzeichnungspflicht.</a:t>
            </a:r>
          </a:p>
          <a:p>
            <a:pPr fontAlgn="base">
              <a:spcBef>
                <a:spcPts val="600"/>
              </a:spcBef>
              <a:spcAft>
                <a:spcPct val="0"/>
              </a:spcAft>
              <a:buClr>
                <a:srgbClr val="007E8C"/>
              </a:buClr>
            </a:pPr>
            <a:endParaRPr lang="de-DE" sz="1200" dirty="0">
              <a:solidFill>
                <a:srgbClr val="000000"/>
              </a:solidFill>
              <a:latin typeface="Verdana"/>
              <a:ea typeface="ＭＳ Ｐゴシック" pitchFamily="34" charset="-128"/>
              <a:cs typeface="Arial"/>
            </a:endParaRPr>
          </a:p>
          <a:p>
            <a:pPr indent="-942" defTabSz="1177193" fontAlgn="base">
              <a:spcBef>
                <a:spcPts val="600"/>
              </a:spcBef>
              <a:spcAft>
                <a:spcPct val="0"/>
              </a:spcAft>
            </a:pPr>
            <a:r>
              <a:rPr lang="de-DE" sz="1200" dirty="0">
                <a:solidFill>
                  <a:srgbClr val="000000"/>
                </a:solidFill>
                <a:latin typeface="Verdana"/>
              </a:rPr>
              <a:t>Bitte beachten Sie die konkretisierten Anforderungen an eine </a:t>
            </a:r>
            <a:r>
              <a:rPr lang="de-DE" sz="1200" dirty="0">
                <a:solidFill>
                  <a:srgbClr val="007E8C"/>
                </a:solidFill>
                <a:latin typeface="Verdana"/>
              </a:rPr>
              <a:t>zeitnahe Festschreibung </a:t>
            </a:r>
            <a:r>
              <a:rPr lang="de-DE" sz="1200" dirty="0">
                <a:solidFill>
                  <a:srgbClr val="000000"/>
                </a:solidFill>
                <a:latin typeface="Verdana"/>
              </a:rPr>
              <a:t>der erfassten Buchungssätze („bis zum Ablauf des Folgemonats“). </a:t>
            </a:r>
            <a:br>
              <a:rPr lang="de-DE" sz="1200" dirty="0">
                <a:solidFill>
                  <a:srgbClr val="000000"/>
                </a:solidFill>
                <a:latin typeface="Verdana"/>
              </a:rPr>
            </a:br>
            <a:r>
              <a:rPr lang="de-DE" sz="1200" dirty="0">
                <a:solidFill>
                  <a:srgbClr val="000000"/>
                </a:solidFill>
                <a:latin typeface="Verdana"/>
              </a:rPr>
              <a:t>Das bedeutet für die praktische Handhabung eine Festschreibung </a:t>
            </a:r>
            <a:r>
              <a:rPr lang="de-DE" sz="1200" dirty="0">
                <a:solidFill>
                  <a:srgbClr val="007E8C"/>
                </a:solidFill>
                <a:latin typeface="Verdana"/>
              </a:rPr>
              <a:t>spätestens im Zuge einer monatlichen UStVA</a:t>
            </a:r>
            <a:r>
              <a:rPr lang="de-DE" sz="1200" dirty="0">
                <a:solidFill>
                  <a:srgbClr val="000000"/>
                </a:solidFill>
                <a:latin typeface="Verdana"/>
              </a:rPr>
              <a:t>. </a:t>
            </a:r>
          </a:p>
          <a:p>
            <a:pPr indent="-942" defTabSz="1177193" fontAlgn="base">
              <a:spcBef>
                <a:spcPts val="600"/>
              </a:spcBef>
              <a:spcAft>
                <a:spcPct val="0"/>
              </a:spcAft>
            </a:pPr>
            <a:r>
              <a:rPr lang="de-DE" sz="1200" dirty="0">
                <a:solidFill>
                  <a:srgbClr val="000000"/>
                </a:solidFill>
                <a:latin typeface="Verdana"/>
              </a:rPr>
              <a:t>Um die Beachtung der Ordnungsmäßigkeitsanforderungen nachweisen zu können, ist in allen Fällen eine kurze Verfahrensbeschreibung zu empfehlen. </a:t>
            </a:r>
          </a:p>
          <a:p>
            <a:pPr indent="-942" defTabSz="1177193" fontAlgn="base">
              <a:spcBef>
                <a:spcPts val="600"/>
              </a:spcBef>
              <a:spcAft>
                <a:spcPct val="0"/>
              </a:spcAft>
            </a:pPr>
            <a:r>
              <a:rPr lang="de-DE" sz="1200" dirty="0">
                <a:solidFill>
                  <a:srgbClr val="000000"/>
                </a:solidFill>
                <a:latin typeface="Verdana"/>
              </a:rPr>
              <a:t>Die Aufbewahrungspflichten bleiben unverändert, sollten jedoch wegen zahlreicher Klarstellungen vom Umfang her überprüft werden.</a:t>
            </a:r>
          </a:p>
          <a:p>
            <a:pPr defTabSz="1177193" fontAlgn="base">
              <a:spcBef>
                <a:spcPts val="600"/>
              </a:spcBef>
              <a:spcAft>
                <a:spcPct val="0"/>
              </a:spcAft>
            </a:pPr>
            <a:r>
              <a:rPr lang="de-DE" sz="1200" dirty="0">
                <a:solidFill>
                  <a:srgbClr val="000000"/>
                </a:solidFill>
                <a:latin typeface="Verdana"/>
              </a:rPr>
              <a:t>Es empfiehlt sich eine Klärung mit den entsprechenden Anbietern von Vor-/Nebensystemen (z. B. Warenwirtschaft), ob mit diesen Systemen </a:t>
            </a:r>
            <a:r>
              <a:rPr lang="de-DE" sz="1200" dirty="0" err="1" smtClean="0">
                <a:solidFill>
                  <a:srgbClr val="000000"/>
                </a:solidFill>
                <a:latin typeface="Verdana"/>
              </a:rPr>
              <a:t>einGoBD</a:t>
            </a:r>
            <a:r>
              <a:rPr lang="de-DE" sz="1200" dirty="0" smtClean="0">
                <a:solidFill>
                  <a:srgbClr val="000000"/>
                </a:solidFill>
                <a:latin typeface="Verdana"/>
              </a:rPr>
              <a:t>-konformes Arbeiten möglich ist und wenn ja, wie.</a:t>
            </a:r>
          </a:p>
          <a:p>
            <a:pPr defTabSz="1177193" fontAlgn="base">
              <a:spcBef>
                <a:spcPts val="600"/>
              </a:spcBef>
              <a:spcAft>
                <a:spcPct val="0"/>
              </a:spcAft>
            </a:pPr>
            <a:r>
              <a:rPr lang="de-DE" sz="1200" dirty="0" smtClean="0">
                <a:solidFill>
                  <a:srgbClr val="000000"/>
                </a:solidFill>
                <a:latin typeface="Verdana"/>
              </a:rPr>
              <a:t> </a:t>
            </a:r>
            <a:endParaRPr lang="de-DE" sz="1200" dirty="0">
              <a:solidFill>
                <a:srgbClr val="000000"/>
              </a:solidFill>
              <a:latin typeface="Verdana"/>
              <a:ea typeface="ＭＳ Ｐゴシック" pitchFamily="34" charset="-128"/>
              <a:cs typeface="Arial"/>
            </a:endParaRPr>
          </a:p>
        </p:txBody>
      </p:sp>
      <p:sp>
        <p:nvSpPr>
          <p:cNvPr id="5" name="AutoShape 6"/>
          <p:cNvSpPr txBox="1">
            <a:spLocks noChangeArrowheads="1"/>
          </p:cNvSpPr>
          <p:nvPr/>
        </p:nvSpPr>
        <p:spPr bwMode="auto">
          <a:xfrm>
            <a:off x="201700" y="1887080"/>
            <a:ext cx="11848786" cy="972108"/>
          </a:xfrm>
          <a:prstGeom prst="roundRect">
            <a:avLst>
              <a:gd name="adj" fmla="val 7755"/>
            </a:avLst>
          </a:prstGeom>
          <a:solidFill>
            <a:srgbClr val="DDDDDD"/>
          </a:solidFill>
          <a:ln w="9525">
            <a:noFill/>
          </a:ln>
          <a:effectLst>
            <a:outerShdw blurRad="50800" dist="38100" dir="2700000" algn="tl" rotWithShape="0">
              <a:prstClr val="black">
                <a:alpha val="40000"/>
              </a:prstClr>
            </a:outerShdw>
          </a:effectLst>
          <a:scene3d>
            <a:camera prst="orthographicFront">
              <a:rot lat="0" lon="0" rev="0"/>
            </a:camera>
            <a:lightRig rig="threePt" dir="t">
              <a:rot lat="0" lon="0" rev="1200000"/>
            </a:lightRig>
          </a:scene3d>
          <a:sp3d extrusionH="76200">
            <a:bevelB/>
            <a:extrusionClr>
              <a:srgbClr val="FFC000"/>
            </a:extrusionClr>
          </a:sp3d>
          <a:extLst>
            <a:ext uri="{91240B29-F687-4F45-9708-019B960494DF}">
              <a14:hiddenLine xmlns:a14="http://schemas.microsoft.com/office/drawing/2010/main" w="9525">
                <a:solidFill>
                  <a:schemeClr val="tx1"/>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33375" indent="-333375" algn="l" defTabSz="1495425" rtl="0" fontAlgn="base">
              <a:spcBef>
                <a:spcPct val="50000"/>
              </a:spcBef>
              <a:spcAft>
                <a:spcPct val="0"/>
              </a:spcAft>
              <a:buClr>
                <a:schemeClr val="folHlink"/>
              </a:buClr>
              <a:buFont typeface="Wingdings" pitchFamily="2" charset="2"/>
              <a:buChar char="n"/>
              <a:defRPr>
                <a:solidFill>
                  <a:schemeClr val="lt1"/>
                </a:solidFill>
                <a:latin typeface="+mn-lt"/>
                <a:ea typeface="+mn-ea"/>
                <a:cs typeface="+mn-cs"/>
              </a:defRPr>
            </a:lvl1pPr>
            <a:lvl2pPr marL="600075" indent="-265113" algn="l" defTabSz="1495425" rtl="0" fontAlgn="base">
              <a:spcBef>
                <a:spcPct val="50000"/>
              </a:spcBef>
              <a:spcAft>
                <a:spcPct val="0"/>
              </a:spcAft>
              <a:buClr>
                <a:schemeClr val="folHlink"/>
              </a:buClr>
              <a:buSzPct val="110000"/>
              <a:buFont typeface="Wingdings" pitchFamily="2" charset="2"/>
              <a:buChar char="§"/>
              <a:defRPr>
                <a:solidFill>
                  <a:schemeClr val="lt1"/>
                </a:solidFill>
                <a:latin typeface="+mn-lt"/>
                <a:ea typeface="+mn-ea"/>
                <a:cs typeface="+mn-cs"/>
              </a:defRPr>
            </a:lvl2pPr>
            <a:lvl3pPr marL="890588" indent="-287338" algn="l" defTabSz="1495425" rtl="0" fontAlgn="base">
              <a:spcBef>
                <a:spcPct val="50000"/>
              </a:spcBef>
              <a:spcAft>
                <a:spcPct val="0"/>
              </a:spcAft>
              <a:buClr>
                <a:schemeClr val="folHlink"/>
              </a:buClr>
              <a:buFont typeface="Wide Latin" pitchFamily="18" charset="0"/>
              <a:buChar char="-"/>
              <a:defRPr>
                <a:solidFill>
                  <a:schemeClr val="lt1"/>
                </a:solidFill>
                <a:latin typeface="+mn-lt"/>
                <a:ea typeface="+mn-ea"/>
                <a:cs typeface="+mn-cs"/>
              </a:defRPr>
            </a:lvl3pPr>
            <a:lvl4pPr marL="1314450" indent="-314325" algn="l" defTabSz="1160463" rtl="0" fontAlgn="base">
              <a:spcBef>
                <a:spcPct val="20000"/>
              </a:spcBef>
              <a:spcAft>
                <a:spcPct val="0"/>
              </a:spcAft>
              <a:buClr>
                <a:schemeClr val="hlink"/>
              </a:buClr>
              <a:buSzPct val="175000"/>
              <a:buChar char="-"/>
              <a:defRPr>
                <a:solidFill>
                  <a:schemeClr val="lt1"/>
                </a:solidFill>
                <a:latin typeface="+mn-lt"/>
                <a:ea typeface="+mn-ea"/>
                <a:cs typeface="+mn-cs"/>
              </a:defRPr>
            </a:lvl4pPr>
            <a:lvl5pPr marL="2613025" indent="-290513" algn="l" defTabSz="1160463" rtl="0" fontAlgn="base">
              <a:spcBef>
                <a:spcPct val="20000"/>
              </a:spcBef>
              <a:spcAft>
                <a:spcPct val="0"/>
              </a:spcAft>
              <a:buChar char="»"/>
              <a:defRPr sz="2300">
                <a:solidFill>
                  <a:schemeClr val="lt1"/>
                </a:solidFill>
                <a:latin typeface="+mn-lt"/>
                <a:ea typeface="+mn-ea"/>
                <a:cs typeface="+mn-cs"/>
              </a:defRPr>
            </a:lvl5pPr>
            <a:lvl6pPr marL="3070225" indent="-290513" algn="l" defTabSz="1160463" rtl="0" fontAlgn="base">
              <a:spcBef>
                <a:spcPct val="20000"/>
              </a:spcBef>
              <a:spcAft>
                <a:spcPct val="0"/>
              </a:spcAft>
              <a:buChar char="»"/>
              <a:defRPr sz="2300">
                <a:solidFill>
                  <a:schemeClr val="lt1"/>
                </a:solidFill>
                <a:latin typeface="+mn-lt"/>
                <a:ea typeface="+mn-ea"/>
                <a:cs typeface="+mn-cs"/>
              </a:defRPr>
            </a:lvl6pPr>
            <a:lvl7pPr marL="3527425" indent="-290513" algn="l" defTabSz="1160463" rtl="0" fontAlgn="base">
              <a:spcBef>
                <a:spcPct val="20000"/>
              </a:spcBef>
              <a:spcAft>
                <a:spcPct val="0"/>
              </a:spcAft>
              <a:buChar char="»"/>
              <a:defRPr sz="2300">
                <a:solidFill>
                  <a:schemeClr val="lt1"/>
                </a:solidFill>
                <a:latin typeface="+mn-lt"/>
                <a:ea typeface="+mn-ea"/>
                <a:cs typeface="+mn-cs"/>
              </a:defRPr>
            </a:lvl7pPr>
            <a:lvl8pPr marL="3984625" indent="-290513" algn="l" defTabSz="1160463" rtl="0" fontAlgn="base">
              <a:spcBef>
                <a:spcPct val="20000"/>
              </a:spcBef>
              <a:spcAft>
                <a:spcPct val="0"/>
              </a:spcAft>
              <a:buChar char="»"/>
              <a:defRPr sz="2300">
                <a:solidFill>
                  <a:schemeClr val="lt1"/>
                </a:solidFill>
                <a:latin typeface="+mn-lt"/>
                <a:ea typeface="+mn-ea"/>
                <a:cs typeface="+mn-cs"/>
              </a:defRPr>
            </a:lvl8pPr>
            <a:lvl9pPr marL="4441825" indent="-290513" algn="l" defTabSz="1160463" rtl="0" fontAlgn="base">
              <a:spcBef>
                <a:spcPct val="20000"/>
              </a:spcBef>
              <a:spcAft>
                <a:spcPct val="0"/>
              </a:spcAft>
              <a:buChar char="»"/>
              <a:defRPr sz="2300">
                <a:solidFill>
                  <a:schemeClr val="lt1"/>
                </a:solidFill>
                <a:latin typeface="+mn-lt"/>
                <a:ea typeface="+mn-ea"/>
                <a:cs typeface="+mn-cs"/>
              </a:defRPr>
            </a:lvl9pPr>
          </a:lstStyle>
          <a:p>
            <a:pPr marL="0" marR="0" lvl="0" indent="0" algn="l" defTabSz="1177193" rtl="0" eaLnBrk="1" fontAlgn="base" latinLnBrk="0" hangingPunct="1">
              <a:lnSpc>
                <a:spcPct val="100000"/>
              </a:lnSpc>
              <a:spcBef>
                <a:spcPts val="300"/>
              </a:spcBef>
              <a:spcAft>
                <a:spcPct val="0"/>
              </a:spcAft>
              <a:buClr>
                <a:srgbClr val="007E8C"/>
              </a:buClr>
              <a:buSzTx/>
              <a:buFont typeface="Wingdings" pitchFamily="2" charset="2"/>
              <a:buNone/>
              <a:tabLst/>
              <a:defRPr/>
            </a:pPr>
            <a:r>
              <a:rPr kumimoji="0" lang="de-DE" sz="1400" b="1" i="0" u="none" strike="noStrike" kern="1200" cap="none" spc="0" normalizeH="0" baseline="0" noProof="0" dirty="0" smtClean="0">
                <a:ln>
                  <a:noFill/>
                </a:ln>
                <a:solidFill>
                  <a:srgbClr val="000000"/>
                </a:solidFill>
                <a:effectLst/>
                <a:uLnTx/>
                <a:uFillTx/>
                <a:latin typeface="Verdana"/>
                <a:ea typeface="+mn-ea"/>
                <a:cs typeface="+mn-cs"/>
              </a:rPr>
              <a:t>Wer ist betroffen von den </a:t>
            </a:r>
            <a:r>
              <a:rPr kumimoji="0" lang="de-DE" sz="1400" b="1" i="0" u="none" strike="noStrike" kern="1200" cap="none" spc="0" normalizeH="0" baseline="0" noProof="0" dirty="0" err="1" smtClean="0">
                <a:ln>
                  <a:noFill/>
                </a:ln>
                <a:solidFill>
                  <a:srgbClr val="000000"/>
                </a:solidFill>
                <a:effectLst/>
                <a:uLnTx/>
                <a:uFillTx/>
                <a:latin typeface="Verdana"/>
                <a:ea typeface="+mn-ea"/>
                <a:cs typeface="+mn-cs"/>
              </a:rPr>
              <a:t>GoBD</a:t>
            </a:r>
            <a:r>
              <a:rPr kumimoji="0" lang="de-DE" sz="1400" b="1" i="0" u="none" strike="noStrike" kern="1200" cap="none" spc="0" normalizeH="0" baseline="0" noProof="0" dirty="0" smtClean="0">
                <a:ln>
                  <a:noFill/>
                </a:ln>
                <a:solidFill>
                  <a:srgbClr val="000000"/>
                </a:solidFill>
                <a:effectLst/>
                <a:uLnTx/>
                <a:uFillTx/>
                <a:latin typeface="Verdana"/>
                <a:ea typeface="+mn-ea"/>
                <a:cs typeface="+mn-cs"/>
              </a:rPr>
              <a:t>?</a:t>
            </a:r>
            <a:endParaRPr kumimoji="0" lang="de-DE" sz="1400" b="0" i="0" u="none" strike="noStrike" kern="1200" cap="none" spc="0" normalizeH="0" baseline="0" noProof="0" dirty="0" smtClean="0">
              <a:ln>
                <a:noFill/>
              </a:ln>
              <a:solidFill>
                <a:srgbClr val="000000"/>
              </a:solidFill>
              <a:effectLst/>
              <a:uLnTx/>
              <a:uFillTx/>
              <a:latin typeface="Verdana"/>
              <a:ea typeface="+mn-ea"/>
              <a:cs typeface="+mn-cs"/>
            </a:endParaRPr>
          </a:p>
          <a:p>
            <a:pPr marL="333375" marR="0" lvl="0" indent="-333375" algn="l" defTabSz="1177193" rtl="0" eaLnBrk="1" fontAlgn="base" latinLnBrk="0" hangingPunct="1">
              <a:lnSpc>
                <a:spcPct val="100000"/>
              </a:lnSpc>
              <a:spcBef>
                <a:spcPts val="300"/>
              </a:spcBef>
              <a:spcAft>
                <a:spcPct val="0"/>
              </a:spcAft>
              <a:buClr>
                <a:srgbClr val="007E8C"/>
              </a:buClr>
              <a:buSzTx/>
              <a:buFont typeface="Wingdings" pitchFamily="2" charset="2"/>
              <a:buChar char="n"/>
              <a:tabLst/>
              <a:defRPr/>
            </a:pPr>
            <a:r>
              <a:rPr kumimoji="0" lang="de-DE" sz="1400" b="0" i="0" u="none" strike="noStrike" kern="1200" cap="none" spc="0" normalizeH="0" baseline="0" noProof="0" dirty="0" smtClean="0">
                <a:ln>
                  <a:noFill/>
                </a:ln>
                <a:solidFill>
                  <a:srgbClr val="000000"/>
                </a:solidFill>
                <a:effectLst/>
                <a:uLnTx/>
                <a:uFillTx/>
                <a:latin typeface="Verdana"/>
                <a:ea typeface="+mn-ea"/>
                <a:cs typeface="+mn-cs"/>
              </a:rPr>
              <a:t>Die Regelungen gelten sowohl für die doppelte Buchführung wie </a:t>
            </a:r>
            <a:r>
              <a:rPr kumimoji="0" lang="de-DE" sz="1400" b="0" i="0" u="none" strike="noStrike" kern="1200" cap="none" spc="0" normalizeH="0" baseline="0" noProof="0" dirty="0" smtClean="0">
                <a:ln>
                  <a:noFill/>
                </a:ln>
                <a:solidFill>
                  <a:srgbClr val="007E8C"/>
                </a:solidFill>
                <a:effectLst/>
                <a:uLnTx/>
                <a:uFillTx/>
                <a:latin typeface="Verdana"/>
                <a:ea typeface="+mn-ea"/>
                <a:cs typeface="+mn-cs"/>
              </a:rPr>
              <a:t>auch</a:t>
            </a:r>
            <a:r>
              <a:rPr kumimoji="0" lang="de-DE" sz="1400" b="0" i="0" u="none" strike="noStrike" kern="1200" cap="none" spc="0" normalizeH="0" baseline="0" noProof="0" dirty="0" smtClean="0">
                <a:ln>
                  <a:noFill/>
                </a:ln>
                <a:solidFill>
                  <a:srgbClr val="000000"/>
                </a:solidFill>
                <a:effectLst/>
                <a:uLnTx/>
                <a:uFillTx/>
                <a:latin typeface="Verdana"/>
                <a:ea typeface="+mn-ea"/>
                <a:cs typeface="+mn-cs"/>
              </a:rPr>
              <a:t> explizit für die sonstigen Aufzeichnungen </a:t>
            </a:r>
            <a:br>
              <a:rPr kumimoji="0" lang="de-DE" sz="1400" b="0" i="0" u="none" strike="noStrike" kern="1200" cap="none" spc="0" normalizeH="0" baseline="0" noProof="0" dirty="0" smtClean="0">
                <a:ln>
                  <a:noFill/>
                </a:ln>
                <a:solidFill>
                  <a:srgbClr val="000000"/>
                </a:solidFill>
                <a:effectLst/>
                <a:uLnTx/>
                <a:uFillTx/>
                <a:latin typeface="Verdana"/>
                <a:ea typeface="+mn-ea"/>
                <a:cs typeface="+mn-cs"/>
              </a:rPr>
            </a:br>
            <a:r>
              <a:rPr kumimoji="0" lang="de-DE" sz="1400" b="0" i="0" u="none" strike="noStrike" kern="1200" cap="none" spc="0" normalizeH="0" baseline="0" noProof="0" dirty="0" smtClean="0">
                <a:ln>
                  <a:noFill/>
                </a:ln>
                <a:solidFill>
                  <a:srgbClr val="000000"/>
                </a:solidFill>
                <a:effectLst/>
                <a:uLnTx/>
                <a:uFillTx/>
                <a:latin typeface="Verdana"/>
                <a:ea typeface="+mn-ea"/>
                <a:cs typeface="+mn-cs"/>
              </a:rPr>
              <a:t>steuerrelevanter Daten.</a:t>
            </a:r>
            <a:endParaRPr kumimoji="0" lang="de-DE" sz="1400" b="0" i="0" u="none" strike="noStrike" kern="1200" cap="none" spc="0" normalizeH="0" baseline="0" noProof="0" dirty="0">
              <a:ln>
                <a:noFill/>
              </a:ln>
              <a:solidFill>
                <a:srgbClr val="000000"/>
              </a:solidFill>
              <a:effectLst/>
              <a:uLnTx/>
              <a:uFillTx/>
              <a:latin typeface="Verdana"/>
              <a:ea typeface="+mn-ea"/>
              <a:cs typeface="+mn-cs"/>
            </a:endParaRPr>
          </a:p>
        </p:txBody>
      </p:sp>
      <p:sp>
        <p:nvSpPr>
          <p:cNvPr id="6" name="Rechteck 5"/>
          <p:cNvSpPr/>
          <p:nvPr/>
        </p:nvSpPr>
        <p:spPr>
          <a:xfrm>
            <a:off x="201700" y="1500254"/>
            <a:ext cx="12487367" cy="369332"/>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für Mandanten, die selbst buchen</a:t>
            </a:r>
          </a:p>
        </p:txBody>
      </p:sp>
    </p:spTree>
    <p:extLst>
      <p:ext uri="{BB962C8B-B14F-4D97-AF65-F5344CB8AC3E}">
        <p14:creationId xmlns:p14="http://schemas.microsoft.com/office/powerpoint/2010/main" val="5879275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232908" y="3364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Prüfung der Betroffenheit und des </a:t>
            </a:r>
            <a:br>
              <a:rPr kumimoji="0" lang="de-DE" sz="2400" b="0" i="0" u="none" strike="noStrike" kern="0" cap="none" spc="0" normalizeH="0" baseline="0" noProof="0" smtClean="0">
                <a:ln>
                  <a:noFill/>
                </a:ln>
                <a:solidFill>
                  <a:srgbClr val="007E8C"/>
                </a:solidFill>
                <a:effectLst/>
                <a:uLnTx/>
                <a:uFillTx/>
                <a:latin typeface="Verdana"/>
                <a:ea typeface="+mj-ea"/>
                <a:cs typeface="+mj-cs"/>
              </a:rPr>
            </a:br>
            <a:r>
              <a:rPr kumimoji="0" lang="de-DE" sz="2400" b="0" i="0" u="none" strike="noStrike" kern="0" cap="none" spc="0" normalizeH="0" baseline="0" noProof="0" smtClean="0">
                <a:ln>
                  <a:noFill/>
                </a:ln>
                <a:solidFill>
                  <a:srgbClr val="007E8C"/>
                </a:solidFill>
                <a:effectLst/>
                <a:uLnTx/>
                <a:uFillTx/>
                <a:latin typeface="Verdana"/>
                <a:ea typeface="+mj-ea"/>
                <a:cs typeface="+mj-cs"/>
              </a:rPr>
              <a:t>grundsätzlichen Handlungsbedarfs</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12" name="Abgerundetes Rechteck 11"/>
          <p:cNvSpPr/>
          <p:nvPr/>
        </p:nvSpPr>
        <p:spPr bwMode="auto">
          <a:xfrm>
            <a:off x="2522438" y="1391287"/>
            <a:ext cx="9400368" cy="154817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Haupt(buchführungs)system mit Vor- und Nebensystemen, z. B. explizit Anlagenbuchführung, Lohnbuchführung, Kassensystem, Warenwirtschaftssystem, Zahlungsverkehrssystem, Taxameter, Geldspielgeräte, elektronische Waagen, Materialwirtschaft, Fakturierung, Zeiterfassung, Archivsystem, Dokumenten-Management-System einschließlich der Schnittstellen zwischen den Systemen. </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Zur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groben Orientierung: Sofern Belege (Daten mit Belegfunktion) anfallen, die einzeln oder in Summe Niederschlag in der Buchführung finden, kann von einer Aufbewahrungspflicht und der Notwendigkeit der GoBD-Beachtung für dieses System ausgegangen werden.</a:t>
            </a:r>
          </a:p>
        </p:txBody>
      </p:sp>
      <p:sp>
        <p:nvSpPr>
          <p:cNvPr id="13" name="Abgerundetes Rechteck 12"/>
          <p:cNvSpPr/>
          <p:nvPr/>
        </p:nvSpPr>
        <p:spPr bwMode="auto">
          <a:xfrm>
            <a:off x="120057" y="1442087"/>
            <a:ext cx="2337393" cy="143531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Welche Systeme sollten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die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Überprüfung eines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evtl.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Handlungsbedarfs einbezogen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werden?</a:t>
            </a:r>
          </a:p>
        </p:txBody>
      </p:sp>
      <p:sp>
        <p:nvSpPr>
          <p:cNvPr id="14" name="Abgerundetes Rechteck 13"/>
          <p:cNvSpPr/>
          <p:nvPr/>
        </p:nvSpPr>
        <p:spPr bwMode="auto">
          <a:xfrm>
            <a:off x="120057" y="3062267"/>
            <a:ext cx="2337393" cy="210290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Welche Daten sind buchführungs-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oder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aufzeichnungspflichtig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und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gehören somit zu den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steuerrelevanten Daten“?</a:t>
            </a:r>
          </a:p>
        </p:txBody>
      </p:sp>
      <p:sp>
        <p:nvSpPr>
          <p:cNvPr id="15" name="Abgerundetes Rechteck 14"/>
          <p:cNvSpPr/>
          <p:nvPr/>
        </p:nvSpPr>
        <p:spPr bwMode="auto">
          <a:xfrm>
            <a:off x="2522438" y="3011467"/>
            <a:ext cx="9400368" cy="226825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Außersteuerliche und steuerliche Aufzeichnungen, Bücher und Unterlagen zu Geschäftsvorfällen sowie alle Unterlagen, die als Belege bzw. Dokumentation der Geschäftsvorfälle und zum Verständnis und zur Überprüfung der Besteuerung im Einzelfall von Bedeutung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sind.</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Dazu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gehören als grobe Orientierung mindestens: Daten zu Geschäftsvorfällen, die als Betriebsausgaben oder als Betriebseinnahmen gebucht werden oder sich in sonstiger Weise auf die Höhe des steuerlichen Gewinns auswirken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Abschreibungen, Einlagen und Entnahmen). </a:t>
            </a:r>
            <a:endPar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endParaRP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Beispiele</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Eingangs-/Ausgangsrechnungen, Aufzeichnungen über Wareneingänge/-</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ausgänge,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Berechnungen für die Bewertung von Wirtschaftsgütern und Passiva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Kostenstellen dienen zur Berechnung von Rückstellungen oder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als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Grundlage für die Bemessung von Verrechnungspreisen), Stammdaten (Überleitungs-/Verdichtungstabellen,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AfA-Regeln</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t>
            </a:r>
          </a:p>
        </p:txBody>
      </p:sp>
      <p:sp>
        <p:nvSpPr>
          <p:cNvPr id="16" name="Abgerundetes Rechteck 15"/>
          <p:cNvSpPr/>
          <p:nvPr/>
        </p:nvSpPr>
        <p:spPr bwMode="auto">
          <a:xfrm>
            <a:off x="2522438" y="5351727"/>
            <a:ext cx="9400368" cy="1393788"/>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auch ein Einnahmenüberschussrechner mit Aufzeichnungspflichten ist betroffen, selbst wenn er kein System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der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doppelten Buchführung nutzt.</a:t>
            </a:r>
          </a:p>
        </p:txBody>
      </p:sp>
      <p:sp>
        <p:nvSpPr>
          <p:cNvPr id="17" name="Abgerundetes Rechteck 16"/>
          <p:cNvSpPr/>
          <p:nvPr/>
        </p:nvSpPr>
        <p:spPr bwMode="auto">
          <a:xfrm>
            <a:off x="120057" y="5402527"/>
            <a:ext cx="2337393" cy="129218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Sind auch Steuerpflichtige betroffen,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die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nicht buchführungspflichtig sind? </a:t>
            </a:r>
          </a:p>
        </p:txBody>
      </p:sp>
    </p:spTree>
    <p:extLst>
      <p:ext uri="{BB962C8B-B14F-4D97-AF65-F5344CB8AC3E}">
        <p14:creationId xmlns:p14="http://schemas.microsoft.com/office/powerpoint/2010/main" val="1052398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Belegablage</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6" name="Abgerundetes Rechteck 5"/>
          <p:cNvSpPr/>
          <p:nvPr/>
        </p:nvSpPr>
        <p:spPr bwMode="auto">
          <a:xfrm>
            <a:off x="2657389" y="1605372"/>
            <a:ext cx="9400368" cy="154817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In den GoBD werden zwar Fristen zur Belegsicherung/“-erfassung“ (10-Tage-Orientierung) und „Erfassung“ von Kontokorrentbeziehungen (8-Tage-Orientierung) genannt. Dennoch kann ein periodischer Beleg-/Datenaustausch zwischen Mandant und Kanzlei beibehalten werden. Denn „Erfassen“ im Sinne der GoBD bedeutet </a:t>
            </a:r>
            <a:r>
              <a:rPr kumimoji="0" lang="de-DE" sz="1200" b="0" i="0" u="none" strike="noStrike" kern="0" cap="none" spc="0" normalizeH="0" baseline="0" noProof="0" dirty="0">
                <a:ln>
                  <a:noFill/>
                </a:ln>
                <a:solidFill>
                  <a:srgbClr val="007E8C"/>
                </a:solidFill>
                <a:effectLst/>
                <a:uLnTx/>
                <a:uFillTx/>
                <a:latin typeface="Verdana"/>
                <a:ea typeface="ＭＳ Ｐゴシック" pitchFamily="34" charset="-128"/>
                <a:cs typeface="Arial"/>
              </a:rPr>
              <a:t>in diesem Zusammenhang</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nicht zwingend schon die IT-gestützte Erfassung, sofern zumindest eine „geordnete Belegablage“, erfüllt werden kann (siehe auch Folgefrage).</a:t>
            </a:r>
          </a:p>
        </p:txBody>
      </p:sp>
      <p:sp>
        <p:nvSpPr>
          <p:cNvPr id="7" name="Abgerundetes Rechteck 6"/>
          <p:cNvSpPr/>
          <p:nvPr/>
        </p:nvSpPr>
        <p:spPr bwMode="auto">
          <a:xfrm>
            <a:off x="213860" y="1605372"/>
            <a:ext cx="2443529" cy="1510211"/>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Kann ein periodischer Beleg-</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Datenaustausch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monatlich, vierteljährlich, jährlich)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zwischen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Mandant und Kanzlei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weiterhin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aufrecht erhalten werden? </a:t>
            </a:r>
          </a:p>
        </p:txBody>
      </p:sp>
      <p:sp>
        <p:nvSpPr>
          <p:cNvPr id="8" name="Abgerundetes Rechteck 7"/>
          <p:cNvSpPr/>
          <p:nvPr/>
        </p:nvSpPr>
        <p:spPr bwMode="auto">
          <a:xfrm>
            <a:off x="201700" y="3225552"/>
            <a:ext cx="2443529" cy="231799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Welche Punkte sind bei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der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Belegsicherung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und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
            </a:r>
            <a:b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b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-ordnung wichtig</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a:t>
            </a:r>
          </a:p>
        </p:txBody>
      </p:sp>
      <p:sp>
        <p:nvSpPr>
          <p:cNvPr id="9" name="Abgerundetes Rechteck 8"/>
          <p:cNvSpPr/>
          <p:nvPr/>
        </p:nvSpPr>
        <p:spPr bwMode="auto">
          <a:xfrm>
            <a:off x="2657389" y="3225552"/>
            <a:ext cx="9400368" cy="2376264"/>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 Belege sollen binnen 10 Tagen „erfasst“ werden. „Erfassen“ bedeutet </a:t>
            </a:r>
            <a:r>
              <a:rPr kumimoji="0" lang="de-DE" sz="1200" b="0" i="0" u="none" strike="noStrike" kern="0" cap="none" spc="0" normalizeH="0" baseline="0" noProof="0" dirty="0">
                <a:ln>
                  <a:noFill/>
                </a:ln>
                <a:solidFill>
                  <a:srgbClr val="007E8C"/>
                </a:solidFill>
                <a:effectLst/>
                <a:uLnTx/>
                <a:uFillTx/>
                <a:latin typeface="Verdana"/>
                <a:ea typeface="ＭＳ Ｐゴシック" pitchFamily="34" charset="-128"/>
                <a:cs typeface="Arial"/>
              </a:rPr>
              <a:t>in diesem Zusammenhang</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Belegidentifikation, -sichtung, -sicherung und geordnete Ablage, die auch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in einem Ordner oder in DATEV Unternehmen online vorgenommen werden kann. Außerdem sehen die GoBD vor, dass Waren- und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Kosten-rechnungen</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die nicht binnen 8 Tagen beglichen werden (Orientierungswert), mit ihrer Kontokorrentbeziehung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also kreditorisch) zu erfassen sind. Auch hier gelten die obigen Aussagen analog. Bei der Aufzeichnung von baren Geschäftsvorfällen (Kassenbuch) gilt weiterhin die tagesaktuelle Aufzeichnungspflicht.</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Eine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IT-technische Erfassung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in DATEV (Kanzlei-)Rechnungswesen pro) kann, wenn eine geordnete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Belegablage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vorliegt, auch zu einem späteren Zeitpunkt erfolgen. </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Der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Prozess sollte klar geregelt und dokumentiert sein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wie wird die Vollständigkeit der Belege sichergestellt;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wie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ist das Ordnungssystem; gibt es eine Verfahrensdokumentation</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endPar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p:txBody>
      </p:sp>
    </p:spTree>
    <p:extLst>
      <p:ext uri="{BB962C8B-B14F-4D97-AF65-F5344CB8AC3E}">
        <p14:creationId xmlns:p14="http://schemas.microsoft.com/office/powerpoint/2010/main" val="4227882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Festschreiben Buchungen</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5" name="Abgerundetes Rechteck 4"/>
          <p:cNvSpPr/>
          <p:nvPr/>
        </p:nvSpPr>
        <p:spPr bwMode="auto">
          <a:xfrm>
            <a:off x="2779472" y="1605372"/>
            <a:ext cx="9246521" cy="154817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Während erfasste Belege und Grund(buch)aufzeichnungen unmittelbar nach einer IT-gestützten Erfassung gegen Unveränderbarkeit geschützt werden müssen, bleibt eine „Vor- oder Stapelerfassung“ von Buchungen, die eine Kontrolle, ggf. Korrektur und Autorisierung (= Festschreibung der Buchungen) durch die dafür vorgesehene Person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in der Kanzlei) erfährt, weiterhin zulässig. Die sogenannte Festschreibung von (vor)erfassten Buchungssätzen hat „bis zum Ablauf des Folgemonats“ zu erfolgen,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das heißt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im Regelfall bis spätestens zur Umsatzsteuervoranmeldung. </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Ab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der Festschreibung sind alle Änderungen lückenlos nachvollziehbar zu gestalten. </a:t>
            </a:r>
          </a:p>
        </p:txBody>
      </p:sp>
      <p:sp>
        <p:nvSpPr>
          <p:cNvPr id="6" name="Abgerundetes Rechteck 5"/>
          <p:cNvSpPr/>
          <p:nvPr/>
        </p:nvSpPr>
        <p:spPr bwMode="auto">
          <a:xfrm>
            <a:off x="201700" y="1605372"/>
            <a:ext cx="2468021" cy="154817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Was ist bei der Festschreibung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zu beachten? Bis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wann muss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diese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erfolgen?</a:t>
            </a:r>
          </a:p>
        </p:txBody>
      </p:sp>
    </p:spTree>
    <p:extLst>
      <p:ext uri="{BB962C8B-B14F-4D97-AF65-F5344CB8AC3E}">
        <p14:creationId xmlns:p14="http://schemas.microsoft.com/office/powerpoint/2010/main" val="31386580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6388" y="447675"/>
            <a:ext cx="8761412"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Belegfunktion: Aspekte der Formatwahl und Aufbe-wahrung von elektronischen Belegen bzw. Daten I</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3" name="Abgerundetes Rechteck 2"/>
          <p:cNvSpPr/>
          <p:nvPr/>
        </p:nvSpPr>
        <p:spPr bwMode="auto">
          <a:xfrm>
            <a:off x="3139081" y="1605372"/>
            <a:ext cx="8895076" cy="154817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Diese sind unverändert aufzubewahren und für einen maschinellen Datenzugriff im Fall der Außenprüfung vorzuhalten. Beispiele für Eingangsarten: per E-Mail, per Download, per USB-Stick. Das gilt auch, wenn die Daten anschließend unverändert in ein IT-System importiert werden oder vor der weiteren Verwendung in andere Formate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„Inhouse-Format“) oder Strukturen konvertiert werden.</a:t>
            </a:r>
          </a:p>
        </p:txBody>
      </p:sp>
      <p:sp>
        <p:nvSpPr>
          <p:cNvPr id="4" name="Abgerundetes Rechteck 3"/>
          <p:cNvSpPr/>
          <p:nvPr/>
        </p:nvSpPr>
        <p:spPr bwMode="auto">
          <a:xfrm>
            <a:off x="213860" y="1605372"/>
            <a:ext cx="2802757" cy="154817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Worauf ist bei Belegen und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sonstigen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Unterlagen zu achten,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die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in elektronischer Form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das Unternehmen eingehen?</a:t>
            </a:r>
          </a:p>
        </p:txBody>
      </p:sp>
      <p:sp>
        <p:nvSpPr>
          <p:cNvPr id="5" name="Abgerundetes Rechteck 4"/>
          <p:cNvSpPr/>
          <p:nvPr/>
        </p:nvSpPr>
        <p:spPr bwMode="auto">
          <a:xfrm>
            <a:off x="201700" y="3225552"/>
            <a:ext cx="2802757" cy="2376264"/>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Wie ist mit Dateien zu verfahren,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die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innerhalb eines Unternehmens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der Schnittstelle zwischen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nicht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integrierten Systemen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verwendet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werden,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z. B</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für den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Export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und Import von einem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Nicht-DATEV-Programm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ein DATEV-Programm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zur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weiteren Verarbeitung?</a:t>
            </a:r>
          </a:p>
        </p:txBody>
      </p:sp>
      <p:sp>
        <p:nvSpPr>
          <p:cNvPr id="6" name="Abgerundetes Rechteck 5"/>
          <p:cNvSpPr/>
          <p:nvPr/>
        </p:nvSpPr>
        <p:spPr bwMode="auto">
          <a:xfrm>
            <a:off x="3139081" y="3225552"/>
            <a:ext cx="8895076" cy="2376264"/>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Sofern das sog. „Vorsystem“ alle Anforderungen der GoBD erfüllt und die Schnittstellendaten jederzeit reproduzierbar sind oder vom System unveränderbar dokumentiert bzw. protokolliert wurden, müssen die Ex- bzw.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Import-Dateien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nicht zusätzlich aufbewahrt werden. Ist dies nicht der Fall, sollte die Importdatei aufbewahrt und für den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maschi-nellen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Datenzugriff im Falle einer Außenprüfung vorgehalten werden. Empfehlung, falls darüber Unsicherheit besteht: Aufbewahrung aller derartiger Dateien.</a:t>
            </a:r>
          </a:p>
        </p:txBody>
      </p:sp>
    </p:spTree>
    <p:extLst>
      <p:ext uri="{BB962C8B-B14F-4D97-AF65-F5344CB8AC3E}">
        <p14:creationId xmlns:p14="http://schemas.microsoft.com/office/powerpoint/2010/main" val="35301473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6388" y="447675"/>
            <a:ext cx="8752296"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Belegfunktion: Aspekte der Formatwahl und Aufbe-wahrung von elektronischen Belegen bzw. Daten II</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3" name="Abgerundetes Rechteck 2"/>
          <p:cNvSpPr/>
          <p:nvPr/>
        </p:nvSpPr>
        <p:spPr bwMode="auto">
          <a:xfrm>
            <a:off x="2791632" y="1605372"/>
            <a:ext cx="9054747" cy="154817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Office-Formate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DATEV Kassen- und Warenerfassung für Office) können grundsätzlich auch weiterhin verwendet werden, auch wenn sie Belegfunktion erfüllen. Sofern jedoch keine Aufbewahrungs- bzw. Archivsysteme zum Einsatz kommen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DMS), sollten ergänzende Maßnahmen getroffen werden,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eine Kombination aus regelmäßigen Sicherungen, Zugriffsschutz auf die Ablageorte auf dem Rechner, Schreibschutzmaßnahmen und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Verfahrens-dokumentation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mit Erläuterung der Maßnahmen. Auch die Umwandlung und ergänzende Aufbewahrung mit Datum der Umwandlung in weniger leicht änderbare Formate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PDF) kann die Beweiskraft erhöhen.</a:t>
            </a:r>
          </a:p>
        </p:txBody>
      </p:sp>
      <p:sp>
        <p:nvSpPr>
          <p:cNvPr id="4" name="Abgerundetes Rechteck 3"/>
          <p:cNvSpPr/>
          <p:nvPr/>
        </p:nvSpPr>
        <p:spPr bwMode="auto">
          <a:xfrm>
            <a:off x="213861" y="1605372"/>
            <a:ext cx="2533336" cy="154817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Können Office-Formate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weiterhin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verwendet werden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und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welche Formate sind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ggf</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besser geeignet?</a:t>
            </a:r>
          </a:p>
        </p:txBody>
      </p:sp>
      <p:sp>
        <p:nvSpPr>
          <p:cNvPr id="5" name="Abgerundetes Rechteck 4"/>
          <p:cNvSpPr/>
          <p:nvPr/>
        </p:nvSpPr>
        <p:spPr bwMode="auto">
          <a:xfrm>
            <a:off x="201701" y="3225552"/>
            <a:ext cx="2533336" cy="2376264"/>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Können Belege und sonstige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Aufzeichnungen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in elektronischer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Form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auch weiterhin auf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Dateisystemebene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z</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 B</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Datenpfade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im Windows-Dateisystem</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abgelegt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und aufbewahrt werden?</a:t>
            </a:r>
          </a:p>
        </p:txBody>
      </p:sp>
      <p:sp>
        <p:nvSpPr>
          <p:cNvPr id="6" name="Abgerundetes Rechteck 5"/>
          <p:cNvSpPr/>
          <p:nvPr/>
        </p:nvSpPr>
        <p:spPr bwMode="auto">
          <a:xfrm>
            <a:off x="2791632" y="3225552"/>
            <a:ext cx="9054747" cy="2376264"/>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Grundsätzlich ja. Hierbei sollten dann allerdings ergänzende Maßnahmen zum Zugriffsschutz der Daten und zu ihrer Unveränderbarkeit ergriffen und dokumentiert werden (siehe hierzu obige Frage). Bei größerem Belegvolumen sollte geprüft werden, ob ein Archivsystem zweckmäßig ist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DATEV Unternehmen online,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DATEV DMS</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t>
            </a:r>
          </a:p>
        </p:txBody>
      </p:sp>
    </p:spTree>
    <p:extLst>
      <p:ext uri="{BB962C8B-B14F-4D97-AF65-F5344CB8AC3E}">
        <p14:creationId xmlns:p14="http://schemas.microsoft.com/office/powerpoint/2010/main" val="2499168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6388" y="447675"/>
            <a:ext cx="8752296"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Ausblick auf GoBD-bedingte Programmanpassungen durch DATEV ab</a:t>
            </a:r>
            <a:r>
              <a:rPr kumimoji="0" lang="de-DE" sz="2400" b="0" i="0" u="none" strike="noStrike" kern="0" cap="none" spc="0" normalizeH="0" baseline="0" noProof="0" smtClean="0">
                <a:ln>
                  <a:noFill/>
                </a:ln>
                <a:solidFill>
                  <a:srgbClr val="FF0000"/>
                </a:solidFill>
                <a:effectLst/>
                <a:uLnTx/>
                <a:uFillTx/>
                <a:latin typeface="Verdana"/>
                <a:ea typeface="+mj-ea"/>
                <a:cs typeface="+mj-cs"/>
              </a:rPr>
              <a:t> </a:t>
            </a:r>
            <a:r>
              <a:rPr kumimoji="0" lang="de-DE" sz="2400" b="0" i="0" u="none" strike="noStrike" kern="0" cap="none" spc="0" normalizeH="0" baseline="0" noProof="0" smtClean="0">
                <a:ln>
                  <a:noFill/>
                </a:ln>
                <a:solidFill>
                  <a:srgbClr val="007E8C"/>
                </a:solidFill>
                <a:effectLst/>
                <a:uLnTx/>
                <a:uFillTx/>
                <a:latin typeface="Verdana"/>
                <a:ea typeface="+mj-ea"/>
                <a:cs typeface="+mj-cs"/>
              </a:rPr>
              <a:t>2016</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3" name="Abgerundetes Rechteck 2"/>
          <p:cNvSpPr/>
          <p:nvPr/>
        </p:nvSpPr>
        <p:spPr bwMode="auto">
          <a:xfrm>
            <a:off x="2995966" y="1784327"/>
            <a:ext cx="9030028" cy="136815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Aus den GoBD wird keine primär zeitliche „Monatsregel“, sondern eine zweckorientierte Auslegung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sym typeface="Wingdings" panose="05000000000000000000" pitchFamily="2" charset="2"/>
              </a:rPr>
              <a: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Nachweis, Nachvollziehbarkeit) mit Orientierung am Zeitpunkt der Weitergabe der UStVA an Dritte als spätestem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Festschrei-</a:t>
            </a:r>
            <a:r>
              <a:rPr kumimoji="0" lang="de-DE" sz="1200"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bungszeitpunkt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gefolgert. Der Anwender steuert weiterhin eigenverantwortlich die Zeitnähe der Festschreibung.</a:t>
            </a:r>
          </a:p>
        </p:txBody>
      </p:sp>
      <p:sp>
        <p:nvSpPr>
          <p:cNvPr id="4" name="Abgerundetes Rechteck 3"/>
          <p:cNvSpPr/>
          <p:nvPr/>
        </p:nvSpPr>
        <p:spPr bwMode="auto">
          <a:xfrm>
            <a:off x="220390" y="1784327"/>
            <a:ext cx="2696621" cy="136815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Wie werden die GoBD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bei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der Festschreibung im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Kontext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der UStVA interpretiert?</a:t>
            </a:r>
          </a:p>
        </p:txBody>
      </p:sp>
      <p:sp>
        <p:nvSpPr>
          <p:cNvPr id="5" name="Abgerundetes Rechteck 4"/>
          <p:cNvSpPr/>
          <p:nvPr/>
        </p:nvSpPr>
        <p:spPr bwMode="auto">
          <a:xfrm>
            <a:off x="208230" y="3224487"/>
            <a:ext cx="2696621" cy="97210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Was folgt daraus für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die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bisherige Logik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Festschreibung?</a:t>
            </a:r>
          </a:p>
        </p:txBody>
      </p:sp>
      <p:sp>
        <p:nvSpPr>
          <p:cNvPr id="6" name="Abgerundetes Rechteck 5"/>
          <p:cNvSpPr/>
          <p:nvPr/>
        </p:nvSpPr>
        <p:spPr bwMode="auto">
          <a:xfrm>
            <a:off x="2995966" y="3224487"/>
            <a:ext cx="9030028" cy="972108"/>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Anstelle der bisherigen Hinweismeldung bei der Übermittlung der UStVA wird zukünftig grundsätzlich programmseitig eine Festschreibung aller Buchungsstapel gefordert, die zeitlich bis einschließlich zum UStVA-Zeitraum reichen.</a:t>
            </a:r>
          </a:p>
        </p:txBody>
      </p:sp>
      <p:sp>
        <p:nvSpPr>
          <p:cNvPr id="7" name="Abgerundetes Rechteck 6"/>
          <p:cNvSpPr/>
          <p:nvPr/>
        </p:nvSpPr>
        <p:spPr bwMode="auto">
          <a:xfrm>
            <a:off x="217576" y="4268603"/>
            <a:ext cx="2696621" cy="79208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Kann die neue Logik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Ausnahmefällen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aufgehoben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werden?</a:t>
            </a:r>
          </a:p>
        </p:txBody>
      </p:sp>
      <p:sp>
        <p:nvSpPr>
          <p:cNvPr id="8" name="Abgerundetes Rechteck 7"/>
          <p:cNvSpPr/>
          <p:nvPr/>
        </p:nvSpPr>
        <p:spPr bwMode="auto">
          <a:xfrm>
            <a:off x="2995966" y="4268603"/>
            <a:ext cx="9030028" cy="792088"/>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die Festschreibungspflicht kann für einen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Mandanten durch einen berechtigten Mitarbeiter über eine Rechtevergabe in der Nutzungskontrolle aufgehoben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werden. Dies wird systemseitig dokumentiert.</a:t>
            </a:r>
          </a:p>
        </p:txBody>
      </p:sp>
      <p:sp>
        <p:nvSpPr>
          <p:cNvPr id="9" name="Abgerundetes Rechteck 8"/>
          <p:cNvSpPr/>
          <p:nvPr/>
        </p:nvSpPr>
        <p:spPr bwMode="auto">
          <a:xfrm>
            <a:off x="208231" y="5132699"/>
            <a:ext cx="2696621" cy="79208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Ab wann greift die neue Logik?</a:t>
            </a:r>
          </a:p>
        </p:txBody>
      </p:sp>
      <p:sp>
        <p:nvSpPr>
          <p:cNvPr id="10" name="Abgerundetes Rechteck 9"/>
          <p:cNvSpPr/>
          <p:nvPr/>
        </p:nvSpPr>
        <p:spPr bwMode="auto">
          <a:xfrm>
            <a:off x="2986621" y="5132699"/>
            <a:ext cx="9030028" cy="792088"/>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 neue Logik greift programmseitig für alle Buchungsjahre ab dem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01.01.2016</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Ein Eingriff in unterjährig laufende Buchführungen erfolgt nicht, weil dies nicht als zumutbar angesehen wird. Dennoch werden eine frühzeitige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Vorberei-tung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und die angemessene Organisation des Festschreibungsverhaltens bei erfassten Buchungssätzen empfohlen.</a:t>
            </a:r>
          </a:p>
        </p:txBody>
      </p:sp>
      <p:sp>
        <p:nvSpPr>
          <p:cNvPr id="11" name="Abgerundetes Rechteck 10"/>
          <p:cNvSpPr/>
          <p:nvPr/>
        </p:nvSpPr>
        <p:spPr bwMode="auto">
          <a:xfrm>
            <a:off x="208231" y="5996795"/>
            <a:ext cx="2696621" cy="792088"/>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Werden Einnahmenüber-schussrechner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analog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
            </a:r>
            <a:b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b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behandelt</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a:t>
            </a:r>
          </a:p>
        </p:txBody>
      </p:sp>
      <p:sp>
        <p:nvSpPr>
          <p:cNvPr id="12" name="Abgerundetes Rechteck 11"/>
          <p:cNvSpPr/>
          <p:nvPr/>
        </p:nvSpPr>
        <p:spPr bwMode="auto">
          <a:xfrm>
            <a:off x="2986621" y="5996795"/>
            <a:ext cx="9030028" cy="792088"/>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a:t>
            </a:r>
          </a:p>
        </p:txBody>
      </p:sp>
      <p:sp>
        <p:nvSpPr>
          <p:cNvPr id="13" name="Rechteck 12"/>
          <p:cNvSpPr/>
          <p:nvPr/>
        </p:nvSpPr>
        <p:spPr>
          <a:xfrm>
            <a:off x="220390" y="1311485"/>
            <a:ext cx="12487367" cy="369332"/>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Allgemeines</a:t>
            </a:r>
          </a:p>
        </p:txBody>
      </p:sp>
    </p:spTree>
    <p:extLst>
      <p:ext uri="{BB962C8B-B14F-4D97-AF65-F5344CB8AC3E}">
        <p14:creationId xmlns:p14="http://schemas.microsoft.com/office/powerpoint/2010/main" val="1952695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bwMode="auto">
          <a:xfrm>
            <a:off x="3093937" y="2289448"/>
            <a:ext cx="8964714" cy="1656184"/>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Spätestens im Zuge der Übermittlung der UStVA fordert das Programm eine Festschreibung aller Buchungen eines Buchungsstapels der jeweiligen Periode (z</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B</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 monatlich, quartalsweise) für das Wirtschaftsjahr. Diese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Festschrei-</a:t>
            </a:r>
            <a:r>
              <a:rPr kumimoji="0" lang="de-DE" sz="1200" b="0" i="0" u="none" strike="noStrike" kern="0" cap="none" spc="0" normalizeH="0" baseline="0" noProof="0" dirty="0" err="1" smtClean="0">
                <a:ln>
                  <a:noFill/>
                </a:ln>
                <a:solidFill>
                  <a:srgbClr val="000000"/>
                </a:solidFill>
                <a:effectLst/>
                <a:uLnTx/>
                <a:uFillTx/>
                <a:latin typeface="Verdana"/>
                <a:ea typeface="ＭＳ Ｐゴシック" pitchFamily="34" charset="-128"/>
                <a:cs typeface="Arial"/>
              </a:rPr>
              <a:t>bungspflicht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kann durch berechtigte Anwender für einen Mandanten aufgehoben werden, dies wird systemseitig dokumentiert.</a:t>
            </a:r>
          </a:p>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 Information, ob die Buchungen eines Stapels festgeschrieben sind oder nicht, wird bei einem Im-/Export im DATEV- sowie im ASCII-Format mitgeführt. Für Sonderfälle besteht die Möglichkeit – ebenfalls systemseitig dokumentiert – die Festschreibekennung beim Import durch einen berechtigten Anwender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aufzuheben.</a:t>
            </a:r>
            <a:endPar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p:txBody>
      </p:sp>
      <p:sp>
        <p:nvSpPr>
          <p:cNvPr id="3" name="Abgerundetes Rechteck 2"/>
          <p:cNvSpPr/>
          <p:nvPr/>
        </p:nvSpPr>
        <p:spPr bwMode="auto">
          <a:xfrm>
            <a:off x="213859" y="2289448"/>
            <a:ext cx="2815091" cy="1656184"/>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Was sind die wesentlichen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Änderungen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der Festschreibung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im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Zuge der Übermittlung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einer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UStVA?</a:t>
            </a:r>
          </a:p>
        </p:txBody>
      </p:sp>
      <p:sp>
        <p:nvSpPr>
          <p:cNvPr id="4" name="Abgerundetes Rechteck 3"/>
          <p:cNvSpPr/>
          <p:nvPr/>
        </p:nvSpPr>
        <p:spPr bwMode="auto">
          <a:xfrm>
            <a:off x="211045" y="4017640"/>
            <a:ext cx="2815091" cy="1044116"/>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Welche Buchungen bzw.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Buchungsstapel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sind von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neuen Logik ausgenommen?</a:t>
            </a:r>
          </a:p>
        </p:txBody>
      </p:sp>
      <p:sp>
        <p:nvSpPr>
          <p:cNvPr id="5" name="Abgerundetes Rechteck 4"/>
          <p:cNvSpPr/>
          <p:nvPr/>
        </p:nvSpPr>
        <p:spPr bwMode="auto">
          <a:xfrm>
            <a:off x="3093937" y="4017640"/>
            <a:ext cx="8964714" cy="1044116"/>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ts val="60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Von der Festschreibungspflicht ausgenommen sind</a:t>
            </a:r>
          </a:p>
          <a:p>
            <a:pPr marL="171450" marR="0" lvl="0" indent="-171450" defTabSz="914400" eaLnBrk="1" fontAlgn="base" latinLnBrk="0" hangingPunct="1">
              <a:lnSpc>
                <a:spcPct val="100000"/>
              </a:lnSpc>
              <a:spcBef>
                <a:spcPts val="600"/>
              </a:spcBef>
              <a:spcAft>
                <a:spcPct val="0"/>
              </a:spcAft>
              <a:buClr>
                <a:srgbClr val="007E8C"/>
              </a:buClr>
              <a:buSzTx/>
              <a:buFont typeface="Wingdings" panose="05000000000000000000" pitchFamily="2" charset="2"/>
              <a:buChar char="n"/>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Stapel, die nur OPOS-EB-Werte oder AHK-Werte enthalten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sowie</a:t>
            </a:r>
          </a:p>
          <a:p>
            <a:pPr marL="171450" marR="0" lvl="0" indent="-171450" defTabSz="914400" eaLnBrk="1" fontAlgn="base" latinLnBrk="0" hangingPunct="1">
              <a:lnSpc>
                <a:spcPct val="100000"/>
              </a:lnSpc>
              <a:spcBef>
                <a:spcPts val="600"/>
              </a:spcBef>
              <a:spcAft>
                <a:spcPct val="0"/>
              </a:spcAft>
              <a:buClr>
                <a:srgbClr val="007E8C"/>
              </a:buClr>
              <a:buSzTx/>
              <a:buFont typeface="Wingdings" panose="05000000000000000000" pitchFamily="2" charset="2"/>
              <a:buChar char="n"/>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kalkulatorische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Buchungen, sofern sie in einem gesonderten, dafür vorgesehenen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Bereich </a:t>
            </a:r>
            <a:b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b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sym typeface="Wingdings" panose="05000000000000000000" pitchFamily="2" charset="2"/>
              </a:rPr>
              <a:t></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eigene Buchungsstapel) geführt werden.</a:t>
            </a:r>
          </a:p>
        </p:txBody>
      </p:sp>
      <p:sp>
        <p:nvSpPr>
          <p:cNvPr id="6" name="Abgerundetes Rechteck 5"/>
          <p:cNvSpPr/>
          <p:nvPr/>
        </p:nvSpPr>
        <p:spPr bwMode="auto">
          <a:xfrm>
            <a:off x="201700" y="5133764"/>
            <a:ext cx="2815091" cy="143032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Wird eine Kennzeichnung,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ob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der Stapel festschrieben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wurde</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im Zuge der Übermittlung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der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UStVA an die Finanzverwaltung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vom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Programm mitgegeben.</a:t>
            </a:r>
          </a:p>
        </p:txBody>
      </p:sp>
      <p:sp>
        <p:nvSpPr>
          <p:cNvPr id="7" name="Abgerundetes Rechteck 6"/>
          <p:cNvSpPr/>
          <p:nvPr/>
        </p:nvSpPr>
        <p:spPr bwMode="auto">
          <a:xfrm>
            <a:off x="3084592" y="5133764"/>
            <a:ext cx="8964714" cy="143032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Nein.</a:t>
            </a:r>
            <a:endPar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endParaRPr>
          </a:p>
        </p:txBody>
      </p:sp>
      <p:sp>
        <p:nvSpPr>
          <p:cNvPr id="8" name="Rechteck 7"/>
          <p:cNvSpPr/>
          <p:nvPr/>
        </p:nvSpPr>
        <p:spPr>
          <a:xfrm>
            <a:off x="201699" y="1605372"/>
            <a:ext cx="12487367" cy="369332"/>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DATEV </a:t>
            </a:r>
            <a:r>
              <a:rPr lang="de-DE" dirty="0" err="1">
                <a:solidFill>
                  <a:srgbClr val="007E8C"/>
                </a:solidFill>
                <a:latin typeface="Verdana" pitchFamily="34" charset="0"/>
              </a:rPr>
              <a:t>Rechnungswesenprogramme</a:t>
            </a:r>
            <a:endParaRPr lang="de-DE" dirty="0">
              <a:solidFill>
                <a:srgbClr val="007E8C"/>
              </a:solidFill>
              <a:latin typeface="Verdana" pitchFamily="34" charset="0"/>
            </a:endParaRPr>
          </a:p>
        </p:txBody>
      </p:sp>
      <p:sp>
        <p:nvSpPr>
          <p:cNvPr id="9" name="Rectangle 2"/>
          <p:cNvSpPr txBox="1">
            <a:spLocks noChangeArrowheads="1"/>
          </p:cNvSpPr>
          <p:nvPr/>
        </p:nvSpPr>
        <p:spPr bwMode="auto">
          <a:xfrm>
            <a:off x="296071" y="369878"/>
            <a:ext cx="8752296"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dirty="0" smtClean="0">
                <a:ln>
                  <a:noFill/>
                </a:ln>
                <a:solidFill>
                  <a:srgbClr val="007E8C"/>
                </a:solidFill>
                <a:effectLst/>
                <a:uLnTx/>
                <a:uFillTx/>
                <a:latin typeface="Verdana"/>
                <a:ea typeface="+mj-ea"/>
                <a:cs typeface="+mj-cs"/>
              </a:rPr>
              <a:t>Ausblick auf </a:t>
            </a:r>
            <a:r>
              <a:rPr kumimoji="0" lang="de-DE" sz="2400" b="0" i="0" u="none" strike="noStrike" kern="0" cap="none" spc="0" normalizeH="0" baseline="0" noProof="0" dirty="0" err="1" smtClean="0">
                <a:ln>
                  <a:noFill/>
                </a:ln>
                <a:solidFill>
                  <a:srgbClr val="007E8C"/>
                </a:solidFill>
                <a:effectLst/>
                <a:uLnTx/>
                <a:uFillTx/>
                <a:latin typeface="Verdana"/>
                <a:ea typeface="+mj-ea"/>
                <a:cs typeface="+mj-cs"/>
              </a:rPr>
              <a:t>GoBD</a:t>
            </a:r>
            <a:r>
              <a:rPr kumimoji="0" lang="de-DE" sz="2400" b="0" i="0" u="none" strike="noStrike" kern="0" cap="none" spc="0" normalizeH="0" baseline="0" noProof="0" dirty="0" smtClean="0">
                <a:ln>
                  <a:noFill/>
                </a:ln>
                <a:solidFill>
                  <a:srgbClr val="007E8C"/>
                </a:solidFill>
                <a:effectLst/>
                <a:uLnTx/>
                <a:uFillTx/>
                <a:latin typeface="Verdana"/>
                <a:ea typeface="+mj-ea"/>
                <a:cs typeface="+mj-cs"/>
              </a:rPr>
              <a:t>-bedingte Programmanpassungen </a:t>
            </a:r>
            <a:br>
              <a:rPr kumimoji="0" lang="de-DE" sz="2400" b="0" i="0" u="none" strike="noStrike" kern="0" cap="none" spc="0" normalizeH="0" baseline="0" noProof="0" dirty="0" smtClean="0">
                <a:ln>
                  <a:noFill/>
                </a:ln>
                <a:solidFill>
                  <a:srgbClr val="007E8C"/>
                </a:solidFill>
                <a:effectLst/>
                <a:uLnTx/>
                <a:uFillTx/>
                <a:latin typeface="Verdana"/>
                <a:ea typeface="+mj-ea"/>
                <a:cs typeface="+mj-cs"/>
              </a:rPr>
            </a:br>
            <a:r>
              <a:rPr kumimoji="0" lang="de-DE" sz="2400" b="0" i="0" u="none" strike="noStrike" kern="0" cap="none" spc="0" normalizeH="0" baseline="0" noProof="0" dirty="0" smtClean="0">
                <a:ln>
                  <a:noFill/>
                </a:ln>
                <a:solidFill>
                  <a:srgbClr val="007E8C"/>
                </a:solidFill>
                <a:effectLst/>
                <a:uLnTx/>
                <a:uFillTx/>
                <a:latin typeface="Verdana"/>
                <a:ea typeface="+mj-ea"/>
                <a:cs typeface="+mj-cs"/>
              </a:rPr>
              <a:t>durch DATEV ab</a:t>
            </a:r>
            <a:r>
              <a:rPr kumimoji="0" lang="de-DE" sz="2400" b="0" i="0" u="none" strike="noStrike" kern="0" cap="none" spc="0" normalizeH="0" baseline="0" noProof="0" dirty="0" smtClean="0">
                <a:ln>
                  <a:noFill/>
                </a:ln>
                <a:solidFill>
                  <a:srgbClr val="FF0000"/>
                </a:solidFill>
                <a:effectLst/>
                <a:uLnTx/>
                <a:uFillTx/>
                <a:latin typeface="Verdana"/>
                <a:ea typeface="+mj-ea"/>
                <a:cs typeface="+mj-cs"/>
              </a:rPr>
              <a:t> </a:t>
            </a:r>
            <a:r>
              <a:rPr kumimoji="0" lang="de-DE" sz="2400" b="0" i="0" u="none" strike="noStrike" kern="0" cap="none" spc="0" normalizeH="0" baseline="0" noProof="0" dirty="0" smtClean="0">
                <a:ln>
                  <a:noFill/>
                </a:ln>
                <a:solidFill>
                  <a:srgbClr val="007E8C"/>
                </a:solidFill>
                <a:effectLst/>
                <a:uLnTx/>
                <a:uFillTx/>
                <a:latin typeface="Verdana"/>
                <a:ea typeface="+mj-ea"/>
                <a:cs typeface="+mj-cs"/>
              </a:rPr>
              <a:t>2016</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Tree>
    <p:extLst>
      <p:ext uri="{BB962C8B-B14F-4D97-AF65-F5344CB8AC3E}">
        <p14:creationId xmlns:p14="http://schemas.microsoft.com/office/powerpoint/2010/main" val="394177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306388" y="447675"/>
            <a:ext cx="8752296" cy="92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117837" bIns="0" numCol="1" anchor="ctr" anchorCtr="0" compatLnSpc="1">
            <a:prstTxWarp prst="textNoShape">
              <a:avLst/>
            </a:prstTxWarp>
          </a:bodyPr>
          <a:lstStyle>
            <a:lvl1pPr algn="l" defTabSz="1160463" rtl="0" fontAlgn="base">
              <a:spcBef>
                <a:spcPct val="0"/>
              </a:spcBef>
              <a:spcAft>
                <a:spcPct val="0"/>
              </a:spcAft>
              <a:defRPr sz="2400">
                <a:solidFill>
                  <a:srgbClr val="007E8C"/>
                </a:solidFill>
                <a:latin typeface="+mj-lt"/>
                <a:ea typeface="+mj-ea"/>
                <a:cs typeface="+mj-cs"/>
              </a:defRPr>
            </a:lvl1pPr>
            <a:lvl2pPr algn="l" defTabSz="1160463" rtl="0" fontAlgn="base">
              <a:spcBef>
                <a:spcPct val="0"/>
              </a:spcBef>
              <a:spcAft>
                <a:spcPct val="0"/>
              </a:spcAft>
              <a:defRPr sz="2400">
                <a:solidFill>
                  <a:srgbClr val="007E8C"/>
                </a:solidFill>
                <a:latin typeface="Verdana" pitchFamily="34" charset="0"/>
              </a:defRPr>
            </a:lvl2pPr>
            <a:lvl3pPr algn="l" defTabSz="1160463" rtl="0" fontAlgn="base">
              <a:spcBef>
                <a:spcPct val="0"/>
              </a:spcBef>
              <a:spcAft>
                <a:spcPct val="0"/>
              </a:spcAft>
              <a:defRPr sz="2400">
                <a:solidFill>
                  <a:srgbClr val="007E8C"/>
                </a:solidFill>
                <a:latin typeface="Verdana" pitchFamily="34" charset="0"/>
              </a:defRPr>
            </a:lvl3pPr>
            <a:lvl4pPr algn="l" defTabSz="1160463" rtl="0" fontAlgn="base">
              <a:spcBef>
                <a:spcPct val="0"/>
              </a:spcBef>
              <a:spcAft>
                <a:spcPct val="0"/>
              </a:spcAft>
              <a:defRPr sz="2400">
                <a:solidFill>
                  <a:srgbClr val="007E8C"/>
                </a:solidFill>
                <a:latin typeface="Verdana" pitchFamily="34" charset="0"/>
              </a:defRPr>
            </a:lvl4pPr>
            <a:lvl5pPr algn="l" defTabSz="1160463" rtl="0" fontAlgn="base">
              <a:spcBef>
                <a:spcPct val="0"/>
              </a:spcBef>
              <a:spcAft>
                <a:spcPct val="0"/>
              </a:spcAft>
              <a:defRPr sz="2400">
                <a:solidFill>
                  <a:srgbClr val="007E8C"/>
                </a:solidFill>
                <a:latin typeface="Verdana" pitchFamily="34" charset="0"/>
              </a:defRPr>
            </a:lvl5pPr>
            <a:lvl6pPr marL="457200" algn="l" defTabSz="1160463" rtl="0" fontAlgn="base">
              <a:spcBef>
                <a:spcPct val="0"/>
              </a:spcBef>
              <a:spcAft>
                <a:spcPct val="0"/>
              </a:spcAft>
              <a:defRPr sz="2400">
                <a:solidFill>
                  <a:srgbClr val="007E8C"/>
                </a:solidFill>
                <a:latin typeface="Verdana" pitchFamily="34" charset="0"/>
              </a:defRPr>
            </a:lvl6pPr>
            <a:lvl7pPr marL="914400" algn="l" defTabSz="1160463" rtl="0" fontAlgn="base">
              <a:spcBef>
                <a:spcPct val="0"/>
              </a:spcBef>
              <a:spcAft>
                <a:spcPct val="0"/>
              </a:spcAft>
              <a:defRPr sz="2400">
                <a:solidFill>
                  <a:srgbClr val="007E8C"/>
                </a:solidFill>
                <a:latin typeface="Verdana" pitchFamily="34" charset="0"/>
              </a:defRPr>
            </a:lvl7pPr>
            <a:lvl8pPr marL="1371600" algn="l" defTabSz="1160463" rtl="0" fontAlgn="base">
              <a:spcBef>
                <a:spcPct val="0"/>
              </a:spcBef>
              <a:spcAft>
                <a:spcPct val="0"/>
              </a:spcAft>
              <a:defRPr sz="2400">
                <a:solidFill>
                  <a:srgbClr val="007E8C"/>
                </a:solidFill>
                <a:latin typeface="Verdana" pitchFamily="34" charset="0"/>
              </a:defRPr>
            </a:lvl8pPr>
            <a:lvl9pPr marL="1828800" algn="l" defTabSz="1160463" rtl="0" fontAlgn="base">
              <a:spcBef>
                <a:spcPct val="0"/>
              </a:spcBef>
              <a:spcAft>
                <a:spcPct val="0"/>
              </a:spcAft>
              <a:defRPr sz="2400">
                <a:solidFill>
                  <a:srgbClr val="007E8C"/>
                </a:solidFill>
                <a:latin typeface="Verdana" pitchFamily="34" charset="0"/>
              </a:defRPr>
            </a:lvl9pPr>
          </a:lstStyle>
          <a:p>
            <a:pPr marL="0" marR="0" lvl="0" indent="0" algn="l" defTabSz="1160463" rtl="0" eaLnBrk="1" fontAlgn="base" latinLnBrk="0" hangingPunct="1">
              <a:lnSpc>
                <a:spcPct val="100000"/>
              </a:lnSpc>
              <a:spcBef>
                <a:spcPct val="0"/>
              </a:spcBef>
              <a:spcAft>
                <a:spcPct val="0"/>
              </a:spcAft>
              <a:buClrTx/>
              <a:buSzTx/>
              <a:buFontTx/>
              <a:buNone/>
              <a:tabLst/>
              <a:defRPr/>
            </a:pPr>
            <a:r>
              <a:rPr kumimoji="0" lang="de-DE" sz="2400" b="0" i="0" u="none" strike="noStrike" kern="0" cap="none" spc="0" normalizeH="0" baseline="0" noProof="0" smtClean="0">
                <a:ln>
                  <a:noFill/>
                </a:ln>
                <a:solidFill>
                  <a:srgbClr val="007E8C"/>
                </a:solidFill>
                <a:effectLst/>
                <a:uLnTx/>
                <a:uFillTx/>
                <a:latin typeface="Verdana"/>
                <a:ea typeface="+mj-ea"/>
                <a:cs typeface="+mj-cs"/>
              </a:rPr>
              <a:t>Ausblick auf GoBD-bedingte Programmanpassungen </a:t>
            </a:r>
            <a:br>
              <a:rPr kumimoji="0" lang="de-DE" sz="2400" b="0" i="0" u="none" strike="noStrike" kern="0" cap="none" spc="0" normalizeH="0" baseline="0" noProof="0" smtClean="0">
                <a:ln>
                  <a:noFill/>
                </a:ln>
                <a:solidFill>
                  <a:srgbClr val="007E8C"/>
                </a:solidFill>
                <a:effectLst/>
                <a:uLnTx/>
                <a:uFillTx/>
                <a:latin typeface="Verdana"/>
                <a:ea typeface="+mj-ea"/>
                <a:cs typeface="+mj-cs"/>
              </a:rPr>
            </a:br>
            <a:r>
              <a:rPr kumimoji="0" lang="de-DE" sz="2400" b="0" i="0" u="none" strike="noStrike" kern="0" cap="none" spc="0" normalizeH="0" baseline="0" noProof="0" smtClean="0">
                <a:ln>
                  <a:noFill/>
                </a:ln>
                <a:solidFill>
                  <a:srgbClr val="007E8C"/>
                </a:solidFill>
                <a:effectLst/>
                <a:uLnTx/>
                <a:uFillTx/>
                <a:latin typeface="Verdana"/>
                <a:ea typeface="+mj-ea"/>
                <a:cs typeface="+mj-cs"/>
              </a:rPr>
              <a:t>durch DATEV ab</a:t>
            </a:r>
            <a:r>
              <a:rPr kumimoji="0" lang="de-DE" sz="2400" b="0" i="0" u="none" strike="noStrike" kern="0" cap="none" spc="0" normalizeH="0" baseline="0" noProof="0" smtClean="0">
                <a:ln>
                  <a:noFill/>
                </a:ln>
                <a:solidFill>
                  <a:srgbClr val="FF0000"/>
                </a:solidFill>
                <a:effectLst/>
                <a:uLnTx/>
                <a:uFillTx/>
                <a:latin typeface="Verdana"/>
                <a:ea typeface="+mj-ea"/>
                <a:cs typeface="+mj-cs"/>
              </a:rPr>
              <a:t> </a:t>
            </a:r>
            <a:r>
              <a:rPr kumimoji="0" lang="de-DE" sz="2400" b="0" i="0" u="none" strike="noStrike" kern="0" cap="none" spc="0" normalizeH="0" baseline="0" noProof="0" smtClean="0">
                <a:ln>
                  <a:noFill/>
                </a:ln>
                <a:solidFill>
                  <a:srgbClr val="007E8C"/>
                </a:solidFill>
                <a:effectLst/>
                <a:uLnTx/>
                <a:uFillTx/>
                <a:latin typeface="Verdana"/>
                <a:ea typeface="+mj-ea"/>
                <a:cs typeface="+mj-cs"/>
              </a:rPr>
              <a:t>2016</a:t>
            </a:r>
            <a:endParaRPr kumimoji="0" lang="de-DE" sz="2400" b="0" i="0" u="none" strike="noStrike" kern="0" cap="none" spc="0" normalizeH="0" baseline="0" noProof="0" dirty="0">
              <a:ln>
                <a:noFill/>
              </a:ln>
              <a:solidFill>
                <a:srgbClr val="007E8C"/>
              </a:solidFill>
              <a:effectLst/>
              <a:uLnTx/>
              <a:uFillTx/>
              <a:latin typeface="Verdana"/>
              <a:ea typeface="+mj-ea"/>
              <a:cs typeface="+mj-cs"/>
            </a:endParaRPr>
          </a:p>
        </p:txBody>
      </p:sp>
      <p:sp>
        <p:nvSpPr>
          <p:cNvPr id="3" name="Abgerundetes Rechteck 2"/>
          <p:cNvSpPr/>
          <p:nvPr/>
        </p:nvSpPr>
        <p:spPr bwMode="auto">
          <a:xfrm>
            <a:off x="2922487" y="2289448"/>
            <a:ext cx="9136164" cy="1116124"/>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auch bei Weitergabe der Daten zur Übermittlung über das Telemodul gilt dieselbe, oben beschriebene Logik.</a:t>
            </a:r>
          </a:p>
        </p:txBody>
      </p:sp>
      <p:sp>
        <p:nvSpPr>
          <p:cNvPr id="4" name="Abgerundetes Rechteck 3"/>
          <p:cNvSpPr/>
          <p:nvPr/>
        </p:nvSpPr>
        <p:spPr bwMode="auto">
          <a:xfrm>
            <a:off x="213860" y="2289448"/>
            <a:ext cx="2621962" cy="1116124"/>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Wird auch bei Übermittlung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über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das Telemodul eine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vorherige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Festschreibung gefordert?</a:t>
            </a:r>
          </a:p>
        </p:txBody>
      </p:sp>
      <p:sp>
        <p:nvSpPr>
          <p:cNvPr id="5" name="Abgerundetes Rechteck 4"/>
          <p:cNvSpPr/>
          <p:nvPr/>
        </p:nvSpPr>
        <p:spPr bwMode="auto">
          <a:xfrm>
            <a:off x="211046" y="3477579"/>
            <a:ext cx="2621962" cy="1012777"/>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Durch die neue Logik werden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häufiger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Storno-/</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Generalumkehr-</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buchungen entstehen</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 </a:t>
            </a: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Können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diese ausgeblendet werden?</a:t>
            </a:r>
          </a:p>
        </p:txBody>
      </p:sp>
      <p:sp>
        <p:nvSpPr>
          <p:cNvPr id="6" name="Abgerundetes Rechteck 5"/>
          <p:cNvSpPr/>
          <p:nvPr/>
        </p:nvSpPr>
        <p:spPr bwMode="auto">
          <a:xfrm>
            <a:off x="2922487" y="3477579"/>
            <a:ext cx="9136164" cy="1012777"/>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Ja. Um bei vermehrten Generalumkehrbuchungen trotzdem die Übersichtlichkeit von Auswertungen zu gewährleisten, wird die Möglichkeit geschaffen, in ausgewählten Auswertungen die vorgenommenen Generalumkehrbuchungen auszublenden.</a:t>
            </a:r>
          </a:p>
        </p:txBody>
      </p:sp>
      <p:sp>
        <p:nvSpPr>
          <p:cNvPr id="7" name="Abgerundetes Rechteck 6"/>
          <p:cNvSpPr/>
          <p:nvPr/>
        </p:nvSpPr>
        <p:spPr bwMode="auto">
          <a:xfrm>
            <a:off x="201701" y="4557700"/>
            <a:ext cx="2621962" cy="1188132"/>
          </a:xfrm>
          <a:prstGeom prst="roundRect">
            <a:avLst>
              <a:gd name="adj" fmla="val 8924"/>
            </a:avLst>
          </a:prstGeom>
          <a:solidFill>
            <a:srgbClr val="007E8C"/>
          </a:solidFill>
          <a:ln>
            <a:noFill/>
          </a:ln>
          <a:effectLst>
            <a:outerShdw blurRad="50800" dist="25400" dir="1200000" algn="ctr" rotWithShape="0">
              <a:srgbClr val="000000">
                <a:alpha val="70000"/>
              </a:srgbClr>
            </a:outerShdw>
          </a:effectLst>
        </p:spPr>
        <p:txBody>
          <a:bodyPr vert="horz" wrap="square"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Gibt es eine programmseitige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Festschreibungspflicht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von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erfassten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Buchungssätzen </a:t>
            </a:r>
            <a:endPar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endParaRPr>
          </a:p>
          <a:p>
            <a:pPr marL="0" marR="0" lvl="0" indent="0" algn="ctr" defTabSz="914400" eaLnBrk="1" fontAlgn="base" latinLnBrk="0" hangingPunct="1">
              <a:lnSpc>
                <a:spcPct val="100000"/>
              </a:lnSpc>
              <a:spcBef>
                <a:spcPct val="0"/>
              </a:spcBef>
              <a:spcAft>
                <a:spcPct val="0"/>
              </a:spcAft>
              <a:buClrTx/>
              <a:buSzTx/>
              <a:buFontTx/>
              <a:buNone/>
              <a:tabLst/>
              <a:defRPr/>
            </a:pPr>
            <a:r>
              <a:rPr kumimoji="0" lang="de-DE" sz="1200" b="0" i="0" u="none" strike="noStrike" kern="0" cap="none" spc="0" normalizeH="0" baseline="0" noProof="0" dirty="0" smtClean="0">
                <a:ln>
                  <a:noFill/>
                </a:ln>
                <a:solidFill>
                  <a:srgbClr val="FFFFFF"/>
                </a:solidFill>
                <a:effectLst/>
                <a:uLnTx/>
                <a:uFillTx/>
                <a:latin typeface="Verdana"/>
                <a:ea typeface="Tahoma" pitchFamily="34" charset="0"/>
                <a:cs typeface="Tahoma" pitchFamily="34" charset="0"/>
              </a:rPr>
              <a:t>für </a:t>
            </a:r>
            <a:r>
              <a:rPr kumimoji="0" lang="de-DE" sz="1200" b="0" i="0" u="none" strike="noStrike" kern="0" cap="none" spc="0" normalizeH="0" baseline="0" noProof="0" dirty="0">
                <a:ln>
                  <a:noFill/>
                </a:ln>
                <a:solidFill>
                  <a:srgbClr val="FFFFFF"/>
                </a:solidFill>
                <a:effectLst/>
                <a:uLnTx/>
                <a:uFillTx/>
                <a:latin typeface="Verdana"/>
                <a:ea typeface="Tahoma" pitchFamily="34" charset="0"/>
                <a:cs typeface="Tahoma" pitchFamily="34" charset="0"/>
              </a:rPr>
              <a:t>Mandanten ohne UStVA? </a:t>
            </a:r>
          </a:p>
        </p:txBody>
      </p:sp>
      <p:sp>
        <p:nvSpPr>
          <p:cNvPr id="8" name="Abgerundetes Rechteck 7"/>
          <p:cNvSpPr/>
          <p:nvPr/>
        </p:nvSpPr>
        <p:spPr bwMode="auto">
          <a:xfrm>
            <a:off x="2913142" y="4557700"/>
            <a:ext cx="9136164" cy="1188132"/>
          </a:xfrm>
          <a:prstGeom prst="roundRect">
            <a:avLst>
              <a:gd name="adj" fmla="val 8924"/>
            </a:avLst>
          </a:prstGeom>
          <a:solidFill>
            <a:srgbClr val="FFFFFF"/>
          </a:solidFill>
          <a:ln w="28575" cap="flat" cmpd="sng" algn="ctr">
            <a:solidFill>
              <a:srgbClr val="ADD6DB">
                <a:lumMod val="75000"/>
              </a:srgbClr>
            </a:solidFill>
            <a:prstDash val="solid"/>
            <a:round/>
            <a:headEnd type="none" w="med" len="med"/>
            <a:tailEnd type="none" w="med" len="med"/>
          </a:ln>
          <a:effectLst>
            <a:outerShdw blurRad="50800" dist="38100" dir="2400000" algn="ctr" rotWithShape="0">
              <a:srgbClr val="000000">
                <a:alpha val="50000"/>
              </a:srgbClr>
            </a:outerShdw>
          </a:effectLst>
        </p:spPr>
        <p:txBody>
          <a:bodyPr anchor="ctr"/>
          <a:lstStyle/>
          <a:p>
            <a:pPr marL="0" marR="0" lvl="0" indent="0" defTabSz="914400" eaLnBrk="1" fontAlgn="base" latinLnBrk="0" hangingPunct="1">
              <a:lnSpc>
                <a:spcPct val="100000"/>
              </a:lnSpc>
              <a:spcBef>
                <a:spcPct val="0"/>
              </a:spcBef>
              <a:spcAft>
                <a:spcPct val="0"/>
              </a:spcAft>
              <a:buClr>
                <a:srgbClr val="007E8C"/>
              </a:buClr>
              <a:buSzTx/>
              <a:buFontTx/>
              <a:buNone/>
              <a:tabLst/>
              <a:defRPr/>
            </a:pP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Nein. Abhängig vom Zeitpunkt und vom Zyklus der Buchungssatzerfassung steuert der Anwender weiterhin </a:t>
            </a:r>
            <a:r>
              <a:rPr kumimoji="0" lang="de-DE" sz="1200" b="0" i="0" u="none" strike="noStrike" kern="0" cap="none" spc="0" normalizeH="0" baseline="0" noProof="0" dirty="0" smtClean="0">
                <a:ln>
                  <a:noFill/>
                </a:ln>
                <a:solidFill>
                  <a:srgbClr val="000000"/>
                </a:solidFill>
                <a:effectLst/>
                <a:uLnTx/>
                <a:uFillTx/>
                <a:latin typeface="Verdana"/>
                <a:ea typeface="ＭＳ Ｐゴシック" pitchFamily="34" charset="-128"/>
                <a:cs typeface="Arial"/>
              </a:rPr>
              <a:t>eigen-verantwortlich </a:t>
            </a:r>
            <a:r>
              <a:rPr kumimoji="0" lang="de-DE" sz="1200" b="0" i="0" u="none" strike="noStrike" kern="0" cap="none" spc="0" normalizeH="0" baseline="0" noProof="0" dirty="0">
                <a:ln>
                  <a:noFill/>
                </a:ln>
                <a:solidFill>
                  <a:srgbClr val="000000"/>
                </a:solidFill>
                <a:effectLst/>
                <a:uLnTx/>
                <a:uFillTx/>
                <a:latin typeface="Verdana"/>
                <a:ea typeface="ＭＳ Ｐゴシック" pitchFamily="34" charset="-128"/>
                <a:cs typeface="Arial"/>
              </a:rPr>
              <a:t>die Zeitnähe der Festschreibung durch organisatorische Maßnahmen. Zwar können die Anforderungen an die Grund(buch)aufzeichnungen auch dauerhaft durch eine geordnete Belegablage (siehe oben) erfüllt werden. Sobald aber eine IT-gestützte Erfassung der Buchungssätze in (Kanzlei-)Rechnungswesen erfolgt ist, ist die Orientierungsfrist („bis zum Ablauf des Folgemonats“) für den spätesten Festschreibungszeitpunkt zu beachten. </a:t>
            </a:r>
          </a:p>
        </p:txBody>
      </p:sp>
      <p:sp>
        <p:nvSpPr>
          <p:cNvPr id="9" name="Rechteck 8"/>
          <p:cNvSpPr/>
          <p:nvPr/>
        </p:nvSpPr>
        <p:spPr>
          <a:xfrm>
            <a:off x="211045" y="1435769"/>
            <a:ext cx="12487367" cy="646331"/>
          </a:xfrm>
          <a:prstGeom prst="rect">
            <a:avLst/>
          </a:prstGeom>
        </p:spPr>
        <p:txBody>
          <a:bodyPr wrap="square">
            <a:spAutoFit/>
          </a:bodyPr>
          <a:lstStyle/>
          <a:p>
            <a:pPr fontAlgn="base">
              <a:spcBef>
                <a:spcPct val="0"/>
              </a:spcBef>
              <a:spcAft>
                <a:spcPct val="0"/>
              </a:spcAft>
            </a:pPr>
            <a:r>
              <a:rPr lang="de-DE" dirty="0">
                <a:solidFill>
                  <a:srgbClr val="007E8C"/>
                </a:solidFill>
                <a:latin typeface="Verdana" pitchFamily="34" charset="0"/>
              </a:rPr>
              <a:t>DATEV </a:t>
            </a:r>
            <a:r>
              <a:rPr lang="de-DE" dirty="0" err="1">
                <a:solidFill>
                  <a:srgbClr val="007E8C"/>
                </a:solidFill>
                <a:latin typeface="Verdana" pitchFamily="34" charset="0"/>
              </a:rPr>
              <a:t>Rechnungswesenprogramme</a:t>
            </a:r>
            <a:endParaRPr lang="de-DE" dirty="0">
              <a:solidFill>
                <a:srgbClr val="007E8C"/>
              </a:solidFill>
              <a:latin typeface="Verdana" pitchFamily="34" charset="0"/>
            </a:endParaRPr>
          </a:p>
          <a:p>
            <a:pPr fontAlgn="base">
              <a:spcBef>
                <a:spcPct val="0"/>
              </a:spcBef>
              <a:spcAft>
                <a:spcPct val="0"/>
              </a:spcAft>
            </a:pPr>
            <a:endParaRPr lang="de-DE" dirty="0">
              <a:solidFill>
                <a:srgbClr val="007E8C"/>
              </a:solidFill>
              <a:latin typeface="Verdana" pitchFamily="34" charset="0"/>
            </a:endParaRPr>
          </a:p>
        </p:txBody>
      </p:sp>
    </p:spTree>
    <p:extLst>
      <p:ext uri="{BB962C8B-B14F-4D97-AF65-F5344CB8AC3E}">
        <p14:creationId xmlns:p14="http://schemas.microsoft.com/office/powerpoint/2010/main" val="365410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2114</Words>
  <Application>Microsoft Office PowerPoint</Application>
  <PresentationFormat>Breitbild</PresentationFormat>
  <Paragraphs>178</Paragraphs>
  <Slides>12</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12</vt:i4>
      </vt:variant>
    </vt:vector>
  </HeadingPairs>
  <TitlesOfParts>
    <vt:vector size="20" baseType="lpstr">
      <vt:lpstr>ＭＳ Ｐゴシック</vt:lpstr>
      <vt:lpstr>Arial</vt:lpstr>
      <vt:lpstr>Calibri</vt:lpstr>
      <vt:lpstr>Calibri Light</vt:lpstr>
      <vt:lpstr>Tahoma</vt:lpstr>
      <vt:lpstr>Verdana</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Burmann</dc:creator>
  <cp:lastModifiedBy>Burmann</cp:lastModifiedBy>
  <cp:revision>5</cp:revision>
  <dcterms:created xsi:type="dcterms:W3CDTF">2015-09-21T10:14:06Z</dcterms:created>
  <dcterms:modified xsi:type="dcterms:W3CDTF">2015-09-21T10:42:55Z</dcterms:modified>
</cp:coreProperties>
</file>